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91" r:id="rId1"/>
  </p:sldMasterIdLst>
  <p:notesMasterIdLst>
    <p:notesMasterId r:id="rId15"/>
  </p:notesMasterIdLst>
  <p:handoutMasterIdLst>
    <p:handoutMasterId r:id="rId16"/>
  </p:handoutMasterIdLst>
  <p:sldIdLst>
    <p:sldId id="259" r:id="rId2"/>
    <p:sldId id="312" r:id="rId3"/>
    <p:sldId id="277" r:id="rId4"/>
    <p:sldId id="278" r:id="rId5"/>
    <p:sldId id="314" r:id="rId6"/>
    <p:sldId id="280" r:id="rId7"/>
    <p:sldId id="282" r:id="rId8"/>
    <p:sldId id="284" r:id="rId9"/>
    <p:sldId id="285" r:id="rId10"/>
    <p:sldId id="308" r:id="rId11"/>
    <p:sldId id="309" r:id="rId12"/>
    <p:sldId id="311" r:id="rId13"/>
    <p:sldId id="313"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4A85"/>
    <a:srgbClr val="24CF39"/>
    <a:srgbClr val="652C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53" autoAdjust="0"/>
    <p:restoredTop sz="95268" autoAdjust="0"/>
  </p:normalViewPr>
  <p:slideViewPr>
    <p:cSldViewPr snapToGrid="0" snapToObjects="1">
      <p:cViewPr varScale="1">
        <p:scale>
          <a:sx n="114" d="100"/>
          <a:sy n="114" d="100"/>
        </p:scale>
        <p:origin x="168" y="288"/>
      </p:cViewPr>
      <p:guideLst/>
    </p:cSldViewPr>
  </p:slideViewPr>
  <p:notesTextViewPr>
    <p:cViewPr>
      <p:scale>
        <a:sx n="1" d="1"/>
        <a:sy n="1" d="1"/>
      </p:scale>
      <p:origin x="0" y="0"/>
    </p:cViewPr>
  </p:notesTextViewPr>
  <p:notesViewPr>
    <p:cSldViewPr snapToGrid="0" snapToObjects="1">
      <p:cViewPr varScale="1">
        <p:scale>
          <a:sx n="66" d="100"/>
          <a:sy n="66" d="100"/>
        </p:scale>
        <p:origin x="3134"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C361B30-4453-46D4-8089-125B564D05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EEE4564-61F9-48F7-A867-CCA5D38885F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F92CFC-E422-40B4-9CC4-DEA280552AB2}" type="datetimeFigureOut">
              <a:rPr lang="en-US" smtClean="0"/>
              <a:t>5/29/23</a:t>
            </a:fld>
            <a:endParaRPr lang="en-US"/>
          </a:p>
        </p:txBody>
      </p:sp>
      <p:sp>
        <p:nvSpPr>
          <p:cNvPr id="4" name="Footer Placeholder 3">
            <a:extLst>
              <a:ext uri="{FF2B5EF4-FFF2-40B4-BE49-F238E27FC236}">
                <a16:creationId xmlns:a16="http://schemas.microsoft.com/office/drawing/2014/main" id="{74AB1315-599A-4D81-852D-E668C7B07DD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7BB853C-FFB3-4CD8-9103-CEFF2E6F933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5C22C9-6271-494F-AA0A-BBACC97D22B9}" type="slidenum">
              <a:rPr lang="en-US" smtClean="0"/>
              <a:t>‹#›</a:t>
            </a:fld>
            <a:endParaRPr lang="en-US"/>
          </a:p>
        </p:txBody>
      </p:sp>
    </p:spTree>
    <p:extLst>
      <p:ext uri="{BB962C8B-B14F-4D97-AF65-F5344CB8AC3E}">
        <p14:creationId xmlns:p14="http://schemas.microsoft.com/office/powerpoint/2010/main" val="294749804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jpg>
</file>

<file path=ppt/media/image3.tiff>
</file>

<file path=ppt/media/image4.png>
</file>

<file path=ppt/media/image5.jpg>
</file>

<file path=ppt/media/image6.JPG>
</file>

<file path=ppt/media/image7.JP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8B980B-A051-5042-A199-B77431CF73D3}" type="datetimeFigureOut">
              <a:rPr lang="en-US" smtClean="0"/>
              <a:t>5/29/23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3AEE19-6760-F547-8467-920A15216243}" type="slidenum">
              <a:rPr lang="en-US" smtClean="0"/>
              <a:t>‹#›</a:t>
            </a:fld>
            <a:endParaRPr lang="en-US"/>
          </a:p>
        </p:txBody>
      </p:sp>
    </p:spTree>
    <p:extLst>
      <p:ext uri="{BB962C8B-B14F-4D97-AF65-F5344CB8AC3E}">
        <p14:creationId xmlns:p14="http://schemas.microsoft.com/office/powerpoint/2010/main" val="739394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13AEE19-6760-F547-8467-920A15216243}" type="slidenum">
              <a:rPr lang="en-US" smtClean="0"/>
              <a:t>1</a:t>
            </a:fld>
            <a:endParaRPr lang="en-US"/>
          </a:p>
        </p:txBody>
      </p:sp>
    </p:spTree>
    <p:extLst>
      <p:ext uri="{BB962C8B-B14F-4D97-AF65-F5344CB8AC3E}">
        <p14:creationId xmlns:p14="http://schemas.microsoft.com/office/powerpoint/2010/main" val="1666935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13AEE19-6760-F547-8467-920A15216243}" type="slidenum">
              <a:rPr lang="en-US" smtClean="0"/>
              <a:t>10</a:t>
            </a:fld>
            <a:endParaRPr lang="en-US"/>
          </a:p>
        </p:txBody>
      </p:sp>
    </p:spTree>
    <p:extLst>
      <p:ext uri="{BB962C8B-B14F-4D97-AF65-F5344CB8AC3E}">
        <p14:creationId xmlns:p14="http://schemas.microsoft.com/office/powerpoint/2010/main" val="40706331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8091" y="563880"/>
            <a:ext cx="8240108" cy="568217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hasCustomPrompt="1"/>
          </p:nvPr>
        </p:nvSpPr>
        <p:spPr>
          <a:xfrm>
            <a:off x="581192" y="3936453"/>
            <a:ext cx="7989752" cy="1033133"/>
          </a:xfrm>
          <a:ln>
            <a:noFill/>
          </a:ln>
          <a:effectLst/>
        </p:spPr>
        <p:txBody>
          <a:bodyPr anchor="b">
            <a:normAutofit/>
          </a:bodyPr>
          <a:lstStyle>
            <a:lvl1pPr algn="ctr">
              <a:defRPr sz="3600">
                <a:solidFill>
                  <a:schemeClr val="bg1"/>
                </a:solidFill>
              </a:defRPr>
            </a:lvl1pPr>
          </a:lstStyle>
          <a:p>
            <a:r>
              <a:rPr lang="en-US" dirty="0"/>
              <a:t>title style</a:t>
            </a:r>
          </a:p>
        </p:txBody>
      </p:sp>
      <p:sp>
        <p:nvSpPr>
          <p:cNvPr id="3" name="Subtitle 2"/>
          <p:cNvSpPr>
            <a:spLocks noGrp="1"/>
          </p:cNvSpPr>
          <p:nvPr>
            <p:ph type="subTitle" idx="1"/>
          </p:nvPr>
        </p:nvSpPr>
        <p:spPr>
          <a:xfrm>
            <a:off x="581192" y="5175772"/>
            <a:ext cx="7989752" cy="590321"/>
          </a:xfrm>
          <a:ln>
            <a:noFill/>
          </a:ln>
        </p:spPr>
        <p:txBody>
          <a:bodyPr anchor="t">
            <a:normAutofit/>
          </a:bodyPr>
          <a:lstStyle>
            <a:lvl1pPr marL="0" indent="0" algn="ctr">
              <a:buNone/>
              <a:defRPr sz="1600"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45B4AA12-E8B6-EA40-B5D4-2DA03B649141}" type="datetime1">
              <a:rPr lang="en-US" smtClean="0"/>
              <a:t>5/29/23</a:t>
            </a:fld>
            <a:endParaRPr lang="en-US" dirty="0"/>
          </a:p>
        </p:txBody>
      </p:sp>
      <p:sp>
        <p:nvSpPr>
          <p:cNvPr id="5" name="Footer Placeholder 4"/>
          <p:cNvSpPr>
            <a:spLocks noGrp="1"/>
          </p:cNvSpPr>
          <p:nvPr>
            <p:ph type="ftr" sz="quarter" idx="11"/>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2023, FLLTutorials.com. Last Edit 5/29/2023</a:t>
            </a:r>
            <a:endParaRPr lang="en-US" dirty="0"/>
          </a:p>
        </p:txBody>
      </p:sp>
      <p:sp>
        <p:nvSpPr>
          <p:cNvPr id="6" name="Slide Number Placeholder 5"/>
          <p:cNvSpPr>
            <a:spLocks noGrp="1"/>
          </p:cNvSpPr>
          <p:nvPr>
            <p:ph type="sldNum" sz="quarter" idx="12"/>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pic>
        <p:nvPicPr>
          <p:cNvPr id="8" name="Picture 7">
            <a:extLst>
              <a:ext uri="{FF2B5EF4-FFF2-40B4-BE49-F238E27FC236}">
                <a16:creationId xmlns:a16="http://schemas.microsoft.com/office/drawing/2014/main" id="{D4B45051-E032-1249-AC8B-C5EB1B15FB4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35280" y="563880"/>
            <a:ext cx="8488680" cy="2915504"/>
          </a:xfrm>
          <a:prstGeom prst="rect">
            <a:avLst/>
          </a:prstGeom>
        </p:spPr>
      </p:pic>
    </p:spTree>
    <p:extLst>
      <p:ext uri="{BB962C8B-B14F-4D97-AF65-F5344CB8AC3E}">
        <p14:creationId xmlns:p14="http://schemas.microsoft.com/office/powerpoint/2010/main" val="40833415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fld id="{1B3E0F0D-4547-7E45-AC0C-04EBD865777D}" type="datetime1">
              <a:rPr lang="en-US" smtClean="0"/>
              <a:t>5/29/23</a:t>
            </a:fld>
            <a:endParaRPr lang="en-US" dirty="0"/>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 2023, FLLTutorials.com. Last Edit 5/29/2023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58281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fld id="{446424A8-A526-2D47-83BC-E4E60B93D48D}" type="datetime1">
              <a:rPr lang="en-US" smtClean="0"/>
              <a:t>5/29/23</a:t>
            </a:fld>
            <a:endParaRPr lang="en-US" dirty="0"/>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 2023, FLLTutorials.com. Last Edit 5/29/2023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459710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81810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687475"/>
            <a:ext cx="7989752" cy="596796"/>
          </a:xfrm>
        </p:spPr>
        <p:txBody>
          <a:bodyPr/>
          <a:lstStyle/>
          <a:p>
            <a:r>
              <a:rPr lang="en-US"/>
              <a:t>Click to edit Master title style</a:t>
            </a:r>
            <a:endParaRPr lang="en-US" dirty="0"/>
          </a:p>
        </p:txBody>
      </p:sp>
      <p:sp>
        <p:nvSpPr>
          <p:cNvPr id="3" name="Content Placeholder 2"/>
          <p:cNvSpPr>
            <a:spLocks noGrp="1"/>
          </p:cNvSpPr>
          <p:nvPr>
            <p:ph idx="1"/>
          </p:nvPr>
        </p:nvSpPr>
        <p:spPr>
          <a:xfrm>
            <a:off x="448091" y="1505583"/>
            <a:ext cx="8238707" cy="4353215"/>
          </a:xfrm>
        </p:spPr>
        <p:txBody>
          <a:bodyPr anchor="t"/>
          <a:lstStyle>
            <a:lvl1pPr>
              <a:defRPr sz="3600"/>
            </a:lvl1pPr>
            <a:lvl2pPr>
              <a:defRPr sz="3200"/>
            </a:lvl2pPr>
            <a:lvl3pPr>
              <a:defRPr sz="2800"/>
            </a:lvl3pPr>
            <a:lvl4pPr>
              <a:defRPr sz="2400"/>
            </a:lvl4pPr>
            <a:lvl5pPr>
              <a:defRPr sz="2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5E510904-FE82-B349-843E-834D82D5778E}"/>
              </a:ext>
            </a:extLst>
          </p:cNvPr>
          <p:cNvSpPr>
            <a:spLocks noGrp="1"/>
          </p:cNvSpPr>
          <p:nvPr>
            <p:ph type="dt" sz="half" idx="10"/>
          </p:nvPr>
        </p:nvSpPr>
        <p:spPr>
          <a:xfrm>
            <a:off x="5559327" y="6392242"/>
            <a:ext cx="2133600" cy="365125"/>
          </a:xfrm>
        </p:spPr>
        <p:txBody>
          <a:bodyPr/>
          <a:lstStyle>
            <a:lvl1pPr>
              <a:defRPr>
                <a:solidFill>
                  <a:schemeClr val="accent1">
                    <a:lumMod val="75000"/>
                    <a:lumOff val="25000"/>
                  </a:schemeClr>
                </a:solidFill>
              </a:defRPr>
            </a:lvl1pPr>
          </a:lstStyle>
          <a:p>
            <a:fld id="{60645E64-9779-934C-8AC6-A20EFEF53584}" type="datetime1">
              <a:rPr lang="en-US" smtClean="0"/>
              <a:t>5/29/23</a:t>
            </a:fld>
            <a:endParaRPr lang="en-US" dirty="0"/>
          </a:p>
        </p:txBody>
      </p:sp>
      <p:sp>
        <p:nvSpPr>
          <p:cNvPr id="9" name="Footer Placeholder 4">
            <a:extLst>
              <a:ext uri="{FF2B5EF4-FFF2-40B4-BE49-F238E27FC236}">
                <a16:creationId xmlns:a16="http://schemas.microsoft.com/office/drawing/2014/main" id="{E48965D5-4E22-4D4C-B0D3-4AEC700831CA}"/>
              </a:ext>
            </a:extLst>
          </p:cNvPr>
          <p:cNvSpPr>
            <a:spLocks noGrp="1"/>
          </p:cNvSpPr>
          <p:nvPr>
            <p:ph type="ftr" sz="quarter" idx="11"/>
          </p:nvPr>
        </p:nvSpPr>
        <p:spPr>
          <a:xfrm>
            <a:off x="581192" y="6387916"/>
            <a:ext cx="4870585" cy="365125"/>
          </a:xfrm>
        </p:spPr>
        <p:txBody>
          <a:bodyPr/>
          <a:lstStyle>
            <a:lvl1pPr>
              <a:defRPr>
                <a:solidFill>
                  <a:schemeClr val="accent1">
                    <a:lumMod val="75000"/>
                    <a:lumOff val="25000"/>
                  </a:schemeClr>
                </a:solidFill>
              </a:defRPr>
            </a:lvl1pPr>
          </a:lstStyle>
          <a:p>
            <a:r>
              <a:rPr lang="en-US"/>
              <a:t>© 2023, FLLTutorials.com. Last Edit 5/29/2023</a:t>
            </a:r>
            <a:endParaRPr lang="en-US" dirty="0"/>
          </a:p>
        </p:txBody>
      </p:sp>
      <p:sp>
        <p:nvSpPr>
          <p:cNvPr id="10" name="Slide Number Placeholder 5">
            <a:extLst>
              <a:ext uri="{FF2B5EF4-FFF2-40B4-BE49-F238E27FC236}">
                <a16:creationId xmlns:a16="http://schemas.microsoft.com/office/drawing/2014/main" id="{65AB5AFF-5E76-4041-B3D5-669547C07AE0}"/>
              </a:ext>
            </a:extLst>
          </p:cNvPr>
          <p:cNvSpPr>
            <a:spLocks noGrp="1"/>
          </p:cNvSpPr>
          <p:nvPr>
            <p:ph type="sldNum" sz="quarter" idx="12"/>
          </p:nvPr>
        </p:nvSpPr>
        <p:spPr>
          <a:xfrm>
            <a:off x="7800476" y="6392242"/>
            <a:ext cx="770468" cy="365125"/>
          </a:xfr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017759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Date Placeholder 3">
            <a:extLst>
              <a:ext uri="{FF2B5EF4-FFF2-40B4-BE49-F238E27FC236}">
                <a16:creationId xmlns:a16="http://schemas.microsoft.com/office/drawing/2014/main" id="{52362C45-CC3C-1C41-89EF-9E39AB823873}"/>
              </a:ext>
            </a:extLst>
          </p:cNvPr>
          <p:cNvSpPr txBox="1">
            <a:spLocks/>
          </p:cNvSpPr>
          <p:nvPr/>
        </p:nvSpPr>
        <p:spPr>
          <a:xfrm>
            <a:off x="5559327" y="6392242"/>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Last Edit: </a:t>
            </a:r>
            <a:fld id="{B61BEF0D-F0BB-DE4B-95CE-6DB70DBA9567}" type="datetimeFigureOut">
              <a:rPr lang="en-US" smtClean="0"/>
              <a:pPr/>
              <a:t>5/29/23</a:t>
            </a:fld>
            <a:endParaRPr lang="en-US" dirty="0"/>
          </a:p>
        </p:txBody>
      </p:sp>
      <p:sp>
        <p:nvSpPr>
          <p:cNvPr id="10" name="Footer Placeholder 4">
            <a:extLst>
              <a:ext uri="{FF2B5EF4-FFF2-40B4-BE49-F238E27FC236}">
                <a16:creationId xmlns:a16="http://schemas.microsoft.com/office/drawing/2014/main" id="{99E8FBED-B055-2A4A-8E32-9CB6B48C25B3}"/>
              </a:ext>
            </a:extLst>
          </p:cNvPr>
          <p:cNvSpPr txBox="1">
            <a:spLocks/>
          </p:cNvSpPr>
          <p:nvPr/>
        </p:nvSpPr>
        <p:spPr>
          <a:xfrm>
            <a:off x="581192" y="6387916"/>
            <a:ext cx="4870585"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cap="all">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Copyright 2018, FLL TUTORIALS</a:t>
            </a:r>
            <a:endParaRPr lang="en-US" dirty="0"/>
          </a:p>
        </p:txBody>
      </p:sp>
      <p:sp>
        <p:nvSpPr>
          <p:cNvPr id="11" name="Slide Number Placeholder 5">
            <a:extLst>
              <a:ext uri="{FF2B5EF4-FFF2-40B4-BE49-F238E27FC236}">
                <a16:creationId xmlns:a16="http://schemas.microsoft.com/office/drawing/2014/main" id="{AA884034-3EBB-704E-AFCD-9611BBBEBA37}"/>
              </a:ext>
            </a:extLst>
          </p:cNvPr>
          <p:cNvSpPr txBox="1">
            <a:spLocks/>
          </p:cNvSpPr>
          <p:nvPr/>
        </p:nvSpPr>
        <p:spPr>
          <a:xfrm>
            <a:off x="7800476" y="6392242"/>
            <a:ext cx="770468"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pPr/>
              <a:t>‹#›</a:t>
            </a:fld>
            <a:endParaRPr lang="en-US" dirty="0"/>
          </a:p>
        </p:txBody>
      </p:sp>
      <p:sp>
        <p:nvSpPr>
          <p:cNvPr id="12" name="Rectangle 11">
            <a:extLst>
              <a:ext uri="{FF2B5EF4-FFF2-40B4-BE49-F238E27FC236}">
                <a16:creationId xmlns:a16="http://schemas.microsoft.com/office/drawing/2014/main" id="{08B6CD3B-FD98-4065-89C0-17A2C4311705}"/>
              </a:ext>
            </a:extLst>
          </p:cNvPr>
          <p:cNvSpPr/>
          <p:nvPr userDrawn="1"/>
        </p:nvSpPr>
        <p:spPr>
          <a:xfrm>
            <a:off x="2381" y="6270965"/>
            <a:ext cx="9141619" cy="64008"/>
          </a:xfrm>
          <a:prstGeom prst="rect">
            <a:avLst/>
          </a:prstGeom>
          <a:solidFill>
            <a:srgbClr val="24CF39"/>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743109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A686E3DD-A0A8-D94E-87CC-C382F0FCA873}" type="datetime1">
              <a:rPr lang="en-US" smtClean="0"/>
              <a:t>5/29/23</a:t>
            </a:fld>
            <a:endParaRPr lang="en-US" dirty="0"/>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2023, FLLTutorials.com. Last Edit 5/29/2023</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77980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fld id="{E46A2B93-B355-E646-BFA6-2B58A7C25A3A}" type="datetime1">
              <a:rPr lang="en-US" smtClean="0"/>
              <a:t>5/29/23</a:t>
            </a:fld>
            <a:endParaRPr lang="en-US" dirty="0"/>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 2023, FLLTutorials.com. Last Edit 5/29/2023</a:t>
            </a:r>
            <a:endParaRPr lang="en-US" dirty="0"/>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77229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5559327" y="5956136"/>
            <a:ext cx="2133600" cy="365125"/>
          </a:xfrm>
          <a:prstGeom prst="rect">
            <a:avLst/>
          </a:prstGeom>
        </p:spPr>
        <p:txBody>
          <a:bodyPr/>
          <a:lstStyle/>
          <a:p>
            <a:fld id="{E77EC9F6-9FC5-6046-8258-FE28F9C74F0E}" type="datetime1">
              <a:rPr lang="en-US" smtClean="0"/>
              <a:t>5/29/23</a:t>
            </a:fld>
            <a:endParaRPr lang="en-US" dirty="0"/>
          </a:p>
        </p:txBody>
      </p:sp>
      <p:sp>
        <p:nvSpPr>
          <p:cNvPr id="4" name="Footer Placeholder 3"/>
          <p:cNvSpPr>
            <a:spLocks noGrp="1"/>
          </p:cNvSpPr>
          <p:nvPr>
            <p:ph type="ftr" sz="quarter" idx="11"/>
          </p:nvPr>
        </p:nvSpPr>
        <p:spPr>
          <a:xfrm>
            <a:off x="581192" y="5951810"/>
            <a:ext cx="4870585" cy="365125"/>
          </a:xfrm>
          <a:prstGeom prst="rect">
            <a:avLst/>
          </a:prstGeom>
        </p:spPr>
        <p:txBody>
          <a:bodyPr/>
          <a:lstStyle/>
          <a:p>
            <a:r>
              <a:rPr lang="en-US"/>
              <a:t>© 2023, FLLTutorials.com. Last Edit 5/29/2023</a:t>
            </a:r>
            <a:endParaRPr lang="en-US" dirty="0"/>
          </a:p>
        </p:txBody>
      </p:sp>
      <p:sp>
        <p:nvSpPr>
          <p:cNvPr id="5" name="Slide Number Placeholder 4"/>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60803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559327" y="5956136"/>
            <a:ext cx="2133600" cy="365125"/>
          </a:xfrm>
          <a:prstGeom prst="rect">
            <a:avLst/>
          </a:prstGeom>
        </p:spPr>
        <p:txBody>
          <a:bodyPr/>
          <a:lstStyle/>
          <a:p>
            <a:fld id="{E0FD3A0E-6E22-0A46-9E3B-6C0779CAABB4}" type="datetime1">
              <a:rPr lang="en-US" smtClean="0"/>
              <a:t>5/29/23</a:t>
            </a:fld>
            <a:endParaRPr lang="en-US" dirty="0"/>
          </a:p>
        </p:txBody>
      </p:sp>
      <p:sp>
        <p:nvSpPr>
          <p:cNvPr id="3" name="Footer Placeholder 2"/>
          <p:cNvSpPr>
            <a:spLocks noGrp="1"/>
          </p:cNvSpPr>
          <p:nvPr>
            <p:ph type="ftr" sz="quarter" idx="11"/>
          </p:nvPr>
        </p:nvSpPr>
        <p:spPr>
          <a:xfrm>
            <a:off x="581192" y="5951810"/>
            <a:ext cx="4870585" cy="365125"/>
          </a:xfrm>
          <a:prstGeom prst="rect">
            <a:avLst/>
          </a:prstGeom>
        </p:spPr>
        <p:txBody>
          <a:bodyPr/>
          <a:lstStyle/>
          <a:p>
            <a:r>
              <a:rPr lang="en-US"/>
              <a:t>© 2023, FLLTutorials.com. Last Edit 5/29/2023</a:t>
            </a:r>
            <a:endParaRPr lang="en-US" dirty="0"/>
          </a:p>
        </p:txBody>
      </p:sp>
      <p:sp>
        <p:nvSpPr>
          <p:cNvPr id="4" name="Slide Number Placeholder 3"/>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49878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fld id="{BD477E7B-82E0-F44D-9C9A-FD5542173605}" type="datetime1">
              <a:rPr lang="en-US" smtClean="0"/>
              <a:t>5/29/23</a:t>
            </a:fld>
            <a:endParaRPr lang="en-US" dirty="0"/>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 2023, FLLTutorials.com. Last Edit 5/29/2023</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423348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95370FBC-1BE2-3446-BF63-6695BCC07102}" type="datetime1">
              <a:rPr lang="en-US" smtClean="0"/>
              <a:t>5/29/23</a:t>
            </a:fld>
            <a:endParaRPr lang="en-US" dirty="0"/>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2023, FLLTutorials.com. Last Edit 5/29/2023</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7605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2" name="Date Placeholder 3">
            <a:extLst>
              <a:ext uri="{FF2B5EF4-FFF2-40B4-BE49-F238E27FC236}">
                <a16:creationId xmlns:a16="http://schemas.microsoft.com/office/drawing/2014/main" id="{0AAE8D72-8133-BD4C-9ABB-B6CCBBAC2CA1}"/>
              </a:ext>
            </a:extLst>
          </p:cNvPr>
          <p:cNvSpPr>
            <a:spLocks noGrp="1"/>
          </p:cNvSpPr>
          <p:nvPr>
            <p:ph type="dt" sz="half" idx="2"/>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623AA611-382A-A542-BB00-B172DD52DD7B}" type="datetime1">
              <a:rPr lang="en-US" smtClean="0"/>
              <a:t>5/29/23</a:t>
            </a:fld>
            <a:endParaRPr lang="en-US" dirty="0"/>
          </a:p>
        </p:txBody>
      </p:sp>
      <p:sp>
        <p:nvSpPr>
          <p:cNvPr id="13" name="Footer Placeholder 4">
            <a:extLst>
              <a:ext uri="{FF2B5EF4-FFF2-40B4-BE49-F238E27FC236}">
                <a16:creationId xmlns:a16="http://schemas.microsoft.com/office/drawing/2014/main" id="{CAB9BFBD-8489-AA40-9E3F-B3F63A8BD518}"/>
              </a:ext>
            </a:extLst>
          </p:cNvPr>
          <p:cNvSpPr>
            <a:spLocks noGrp="1"/>
          </p:cNvSpPr>
          <p:nvPr>
            <p:ph type="ftr" sz="quarter" idx="3"/>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2023, FLLTutorials.com. Last Edit 5/29/2023</a:t>
            </a:r>
            <a:endParaRPr lang="en-US" dirty="0"/>
          </a:p>
        </p:txBody>
      </p:sp>
      <p:sp>
        <p:nvSpPr>
          <p:cNvPr id="14" name="Slide Number Placeholder 5">
            <a:extLst>
              <a:ext uri="{FF2B5EF4-FFF2-40B4-BE49-F238E27FC236}">
                <a16:creationId xmlns:a16="http://schemas.microsoft.com/office/drawing/2014/main" id="{B04709EF-0344-434E-8D31-15D41ADEE43F}"/>
              </a:ext>
            </a:extLst>
          </p:cNvPr>
          <p:cNvSpPr>
            <a:spLocks noGrp="1"/>
          </p:cNvSpPr>
          <p:nvPr>
            <p:ph type="sldNum" sz="quarter" idx="4"/>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48034069"/>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flltutorials.com/" TargetMode="External"/><Relationship Id="rId2" Type="http://schemas.openxmlformats.org/officeDocument/2006/relationships/hyperlink" Target="http://www.ev3lesssons.com/" TargetMode="Externa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youtu.be/lbN3kgpQIO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Features of a Good Presentation</a:t>
            </a:r>
          </a:p>
        </p:txBody>
      </p:sp>
      <p:sp>
        <p:nvSpPr>
          <p:cNvPr id="3" name="Subtitle 2"/>
          <p:cNvSpPr>
            <a:spLocks noGrp="1"/>
          </p:cNvSpPr>
          <p:nvPr>
            <p:ph type="subTitle" idx="1"/>
          </p:nvPr>
        </p:nvSpPr>
        <p:spPr/>
        <p:txBody>
          <a:bodyPr/>
          <a:lstStyle/>
          <a:p>
            <a:r>
              <a:rPr lang="en-US" dirty="0"/>
              <a:t>Team 3659 </a:t>
            </a:r>
            <a:r>
              <a:rPr lang="en-US" dirty="0" err="1"/>
              <a:t>N</a:t>
            </a:r>
            <a:r>
              <a:rPr lang="en-US" cap="none" dirty="0" err="1"/>
              <a:t>e</a:t>
            </a:r>
            <a:r>
              <a:rPr lang="en-US" dirty="0" err="1"/>
              <a:t>Xt</a:t>
            </a:r>
            <a:r>
              <a:rPr lang="en-US" dirty="0"/>
              <a:t> Gen</a:t>
            </a:r>
          </a:p>
        </p:txBody>
      </p:sp>
    </p:spTree>
    <p:extLst>
      <p:ext uri="{BB962C8B-B14F-4D97-AF65-F5344CB8AC3E}">
        <p14:creationId xmlns:p14="http://schemas.microsoft.com/office/powerpoint/2010/main" val="1837094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A7558-D51F-418B-9F0A-51EA02324C37}"/>
              </a:ext>
            </a:extLst>
          </p:cNvPr>
          <p:cNvSpPr>
            <a:spLocks noGrp="1"/>
          </p:cNvSpPr>
          <p:nvPr>
            <p:ph type="title"/>
          </p:nvPr>
        </p:nvSpPr>
        <p:spPr/>
        <p:txBody>
          <a:bodyPr/>
          <a:lstStyle/>
          <a:p>
            <a:r>
              <a:rPr lang="en-US" dirty="0"/>
              <a:t>Display Boards</a:t>
            </a:r>
          </a:p>
        </p:txBody>
      </p:sp>
      <p:sp>
        <p:nvSpPr>
          <p:cNvPr id="3" name="Content Placeholder 2">
            <a:extLst>
              <a:ext uri="{FF2B5EF4-FFF2-40B4-BE49-F238E27FC236}">
                <a16:creationId xmlns:a16="http://schemas.microsoft.com/office/drawing/2014/main" id="{35EBF61B-18AB-4D9F-8F9C-7557F4091CBB}"/>
              </a:ext>
            </a:extLst>
          </p:cNvPr>
          <p:cNvSpPr>
            <a:spLocks noGrp="1"/>
          </p:cNvSpPr>
          <p:nvPr>
            <p:ph idx="1"/>
          </p:nvPr>
        </p:nvSpPr>
        <p:spPr>
          <a:xfrm>
            <a:off x="416400" y="1631074"/>
            <a:ext cx="5619667" cy="4457753"/>
          </a:xfrm>
        </p:spPr>
        <p:txBody>
          <a:bodyPr>
            <a:normAutofit lnSpcReduction="10000"/>
          </a:bodyPr>
          <a:lstStyle/>
          <a:p>
            <a:r>
              <a:rPr lang="en-US" sz="1800" dirty="0"/>
              <a:t>Having a display board at the pit area sparks conversation and can useful if a judge visits. The team can bring this display board into judging as well.</a:t>
            </a:r>
          </a:p>
          <a:p>
            <a:pPr lvl="1">
              <a:buFont typeface="Arial" panose="020B0604020202020204" pitchFamily="34" charset="0"/>
              <a:buChar char="•"/>
            </a:pPr>
            <a:r>
              <a:rPr lang="en-US" sz="1600" dirty="0"/>
              <a:t>The display board can be used to explain the team’s research project.</a:t>
            </a:r>
          </a:p>
          <a:p>
            <a:pPr lvl="1">
              <a:buFont typeface="Arial" panose="020B0604020202020204" pitchFamily="34" charset="0"/>
              <a:buChar char="•"/>
            </a:pPr>
            <a:r>
              <a:rPr lang="en-US" sz="1600" dirty="0"/>
              <a:t>We recommend using the research project rubric to help in the design layout of the board.</a:t>
            </a:r>
          </a:p>
          <a:p>
            <a:pPr lvl="1">
              <a:buFont typeface="Arial" panose="020B0604020202020204" pitchFamily="34" charset="0"/>
              <a:buChar char="•"/>
            </a:pPr>
            <a:r>
              <a:rPr lang="en-US" sz="1600" dirty="0"/>
              <a:t>Draw the layout of the display board and plan out where certain information needs to be.</a:t>
            </a:r>
          </a:p>
          <a:p>
            <a:pPr lvl="1">
              <a:buFont typeface="Arial" panose="020B0604020202020204" pitchFamily="34" charset="0"/>
              <a:buChar char="•"/>
            </a:pPr>
            <a:r>
              <a:rPr lang="en-US" sz="1600" dirty="0"/>
              <a:t>Include several photos of the team and the solution.</a:t>
            </a:r>
          </a:p>
          <a:p>
            <a:pPr lvl="1">
              <a:buFont typeface="Arial" panose="020B0604020202020204" pitchFamily="34" charset="0"/>
              <a:buChar char="•"/>
            </a:pPr>
            <a:r>
              <a:rPr lang="en-US" sz="1600" dirty="0"/>
              <a:t>Typed descriptions enhance the look of the display board.</a:t>
            </a:r>
          </a:p>
          <a:p>
            <a:pPr marL="201168" lvl="1" indent="0">
              <a:buNone/>
            </a:pPr>
            <a:endParaRPr lang="en-US" sz="1600" b="1" dirty="0"/>
          </a:p>
          <a:p>
            <a:pPr marL="201168" lvl="1" indent="0">
              <a:buNone/>
            </a:pPr>
            <a:r>
              <a:rPr lang="en-US" sz="1600" b="1" dirty="0"/>
              <a:t>Tip: </a:t>
            </a:r>
            <a:r>
              <a:rPr lang="en-US" sz="1600" dirty="0"/>
              <a:t>Use both sides of the board to allow for more information.</a:t>
            </a:r>
          </a:p>
        </p:txBody>
      </p:sp>
      <p:sp>
        <p:nvSpPr>
          <p:cNvPr id="4" name="Footer Placeholder 3">
            <a:extLst>
              <a:ext uri="{FF2B5EF4-FFF2-40B4-BE49-F238E27FC236}">
                <a16:creationId xmlns:a16="http://schemas.microsoft.com/office/drawing/2014/main" id="{85A5F7E0-4D01-4C77-B127-5FC33134A638}"/>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8721678E-4858-48F7-885C-F930B4565013}"/>
              </a:ext>
            </a:extLst>
          </p:cNvPr>
          <p:cNvSpPr>
            <a:spLocks noGrp="1"/>
          </p:cNvSpPr>
          <p:nvPr>
            <p:ph type="sldNum" sz="quarter" idx="12"/>
          </p:nvPr>
        </p:nvSpPr>
        <p:spPr/>
        <p:txBody>
          <a:bodyPr/>
          <a:lstStyle/>
          <a:p>
            <a:fld id="{6D22F896-40B5-4ADD-8801-0D06FADFA095}" type="slidenum">
              <a:rPr lang="en-US" smtClean="0"/>
              <a:t>10</a:t>
            </a:fld>
            <a:endParaRPr lang="en-US" dirty="0"/>
          </a:p>
        </p:txBody>
      </p:sp>
      <p:pic>
        <p:nvPicPr>
          <p:cNvPr id="11" name="Picture 10">
            <a:extLst>
              <a:ext uri="{FF2B5EF4-FFF2-40B4-BE49-F238E27FC236}">
                <a16:creationId xmlns:a16="http://schemas.microsoft.com/office/drawing/2014/main" id="{116653BE-CE75-4DED-A25A-D5FD7584BD91}"/>
              </a:ext>
            </a:extLst>
          </p:cNvPr>
          <p:cNvPicPr>
            <a:picLocks noChangeAspect="1"/>
          </p:cNvPicPr>
          <p:nvPr/>
        </p:nvPicPr>
        <p:blipFill>
          <a:blip r:embed="rId3"/>
          <a:stretch>
            <a:fillRect/>
          </a:stretch>
        </p:blipFill>
        <p:spPr>
          <a:xfrm rot="16200000">
            <a:off x="5697752" y="2245359"/>
            <a:ext cx="3685703" cy="2457136"/>
          </a:xfrm>
          <a:prstGeom prst="rect">
            <a:avLst/>
          </a:prstGeom>
        </p:spPr>
      </p:pic>
    </p:spTree>
    <p:extLst>
      <p:ext uri="{BB962C8B-B14F-4D97-AF65-F5344CB8AC3E}">
        <p14:creationId xmlns:p14="http://schemas.microsoft.com/office/powerpoint/2010/main" val="3857523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144A6-B7DE-4760-8BEB-63D0386C6890}"/>
              </a:ext>
            </a:extLst>
          </p:cNvPr>
          <p:cNvSpPr>
            <a:spLocks noGrp="1"/>
          </p:cNvSpPr>
          <p:nvPr>
            <p:ph type="title"/>
          </p:nvPr>
        </p:nvSpPr>
        <p:spPr/>
        <p:txBody>
          <a:bodyPr/>
          <a:lstStyle/>
          <a:p>
            <a:r>
              <a:rPr lang="en-US" dirty="0"/>
              <a:t>Team Notebook</a:t>
            </a:r>
          </a:p>
        </p:txBody>
      </p:sp>
      <p:sp>
        <p:nvSpPr>
          <p:cNvPr id="3" name="Content Placeholder 2">
            <a:extLst>
              <a:ext uri="{FF2B5EF4-FFF2-40B4-BE49-F238E27FC236}">
                <a16:creationId xmlns:a16="http://schemas.microsoft.com/office/drawing/2014/main" id="{22149686-CC3C-4726-9F33-6D159B78250C}"/>
              </a:ext>
            </a:extLst>
          </p:cNvPr>
          <p:cNvSpPr>
            <a:spLocks noGrp="1"/>
          </p:cNvSpPr>
          <p:nvPr>
            <p:ph idx="1"/>
          </p:nvPr>
        </p:nvSpPr>
        <p:spPr>
          <a:xfrm>
            <a:off x="383627" y="1551934"/>
            <a:ext cx="3878316" cy="4023360"/>
          </a:xfrm>
        </p:spPr>
        <p:txBody>
          <a:bodyPr>
            <a:normAutofit/>
          </a:bodyPr>
          <a:lstStyle/>
          <a:p>
            <a:r>
              <a:rPr lang="en-US" sz="1600" dirty="0"/>
              <a:t>A team notebook is a good way for other teams, judges, and visitors to get to know the team. The team can bring their notebook into judging to show the judges. It’s nice way to remember the season, too.</a:t>
            </a:r>
            <a:endParaRPr lang="en-US" sz="1800" dirty="0"/>
          </a:p>
        </p:txBody>
      </p:sp>
      <p:sp>
        <p:nvSpPr>
          <p:cNvPr id="4" name="Footer Placeholder 3">
            <a:extLst>
              <a:ext uri="{FF2B5EF4-FFF2-40B4-BE49-F238E27FC236}">
                <a16:creationId xmlns:a16="http://schemas.microsoft.com/office/drawing/2014/main" id="{F9822603-AA5A-4F51-A0C9-F2631A70A290}"/>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3845F75F-2925-420F-93D3-843AF3C7D553}"/>
              </a:ext>
            </a:extLst>
          </p:cNvPr>
          <p:cNvSpPr>
            <a:spLocks noGrp="1"/>
          </p:cNvSpPr>
          <p:nvPr>
            <p:ph type="sldNum" sz="quarter" idx="12"/>
          </p:nvPr>
        </p:nvSpPr>
        <p:spPr/>
        <p:txBody>
          <a:bodyPr/>
          <a:lstStyle/>
          <a:p>
            <a:fld id="{6D22F896-40B5-4ADD-8801-0D06FADFA095}" type="slidenum">
              <a:rPr lang="en-US" smtClean="0"/>
              <a:t>11</a:t>
            </a:fld>
            <a:endParaRPr lang="en-US" dirty="0"/>
          </a:p>
        </p:txBody>
      </p:sp>
      <p:pic>
        <p:nvPicPr>
          <p:cNvPr id="6" name="Picture 5">
            <a:extLst>
              <a:ext uri="{FF2B5EF4-FFF2-40B4-BE49-F238E27FC236}">
                <a16:creationId xmlns:a16="http://schemas.microsoft.com/office/drawing/2014/main" id="{57FCDBF3-AF72-4851-A6C3-286D5D97A859}"/>
              </a:ext>
            </a:extLst>
          </p:cNvPr>
          <p:cNvPicPr>
            <a:picLocks noChangeAspect="1"/>
          </p:cNvPicPr>
          <p:nvPr/>
        </p:nvPicPr>
        <p:blipFill>
          <a:blip r:embed="rId2"/>
          <a:stretch>
            <a:fillRect/>
          </a:stretch>
        </p:blipFill>
        <p:spPr>
          <a:xfrm>
            <a:off x="553905" y="3291193"/>
            <a:ext cx="3426151" cy="2284101"/>
          </a:xfrm>
          <a:prstGeom prst="rect">
            <a:avLst/>
          </a:prstGeom>
        </p:spPr>
      </p:pic>
      <p:sp>
        <p:nvSpPr>
          <p:cNvPr id="7" name="Content Placeholder 2">
            <a:extLst>
              <a:ext uri="{FF2B5EF4-FFF2-40B4-BE49-F238E27FC236}">
                <a16:creationId xmlns:a16="http://schemas.microsoft.com/office/drawing/2014/main" id="{22149686-CC3C-4726-9F33-6D159B78250C}"/>
              </a:ext>
            </a:extLst>
          </p:cNvPr>
          <p:cNvSpPr txBox="1">
            <a:spLocks/>
          </p:cNvSpPr>
          <p:nvPr/>
        </p:nvSpPr>
        <p:spPr>
          <a:xfrm>
            <a:off x="4150333" y="1603043"/>
            <a:ext cx="4640318" cy="4173300"/>
          </a:xfrm>
          <a:prstGeom prst="rect">
            <a:avLst/>
          </a:prstGeom>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201168" lvl="1" indent="0">
              <a:buNone/>
            </a:pPr>
            <a:r>
              <a:rPr lang="en-US" dirty="0"/>
              <a:t>Here are some things you might include in your team notebook:</a:t>
            </a:r>
          </a:p>
          <a:p>
            <a:pPr lvl="1">
              <a:buFont typeface="Arial" panose="020B0604020202020204" pitchFamily="34" charset="0"/>
              <a:buChar char="•"/>
            </a:pPr>
            <a:r>
              <a:rPr lang="en-US" dirty="0"/>
              <a:t>Introduction to the team members/coaches/mentors</a:t>
            </a:r>
          </a:p>
          <a:p>
            <a:pPr lvl="1">
              <a:buFont typeface="Arial" panose="020B0604020202020204" pitchFamily="34" charset="0"/>
              <a:buChar char="•"/>
            </a:pPr>
            <a:r>
              <a:rPr lang="en-US" dirty="0"/>
              <a:t>Photos from competitions</a:t>
            </a:r>
          </a:p>
          <a:p>
            <a:pPr lvl="1">
              <a:buFont typeface="Arial" panose="020B0604020202020204" pitchFamily="34" charset="0"/>
              <a:buChar char="•"/>
            </a:pPr>
            <a:r>
              <a:rPr lang="en-US" dirty="0"/>
              <a:t>Information about the project</a:t>
            </a:r>
          </a:p>
          <a:p>
            <a:pPr lvl="1">
              <a:buFont typeface="Arial" panose="020B0604020202020204" pitchFamily="34" charset="0"/>
              <a:buChar char="•"/>
            </a:pPr>
            <a:r>
              <a:rPr lang="en-US" dirty="0"/>
              <a:t>Photos and description of the team sharing and demonstrating their project</a:t>
            </a:r>
          </a:p>
          <a:p>
            <a:pPr lvl="1">
              <a:buFont typeface="Arial" panose="020B0604020202020204" pitchFamily="34" charset="0"/>
              <a:buChar char="•"/>
            </a:pPr>
            <a:r>
              <a:rPr lang="en-US" dirty="0"/>
              <a:t>Documentation about the solution development</a:t>
            </a:r>
          </a:p>
          <a:p>
            <a:pPr lvl="1">
              <a:buFont typeface="Arial" panose="020B0604020202020204" pitchFamily="34" charset="0"/>
              <a:buChar char="•"/>
            </a:pPr>
            <a:r>
              <a:rPr lang="en-US" dirty="0"/>
              <a:t>Judges handouts (not allowed in some areas)</a:t>
            </a:r>
          </a:p>
          <a:p>
            <a:pPr lvl="1">
              <a:buFont typeface="Arial" panose="020B0604020202020204" pitchFamily="34" charset="0"/>
              <a:buChar char="•"/>
            </a:pPr>
            <a:r>
              <a:rPr lang="en-US" dirty="0"/>
              <a:t>Thank you letter to sponsors</a:t>
            </a:r>
          </a:p>
          <a:p>
            <a:pPr lvl="1">
              <a:buFont typeface="Arial" panose="020B0604020202020204" pitchFamily="34" charset="0"/>
              <a:buChar char="•"/>
            </a:pPr>
            <a:r>
              <a:rPr lang="en-US" dirty="0"/>
              <a:t>Marketing plan</a:t>
            </a:r>
          </a:p>
          <a:p>
            <a:pPr lvl="1">
              <a:buFont typeface="Arial" panose="020B0604020202020204" pitchFamily="34" charset="0"/>
              <a:buChar char="•"/>
            </a:pPr>
            <a:r>
              <a:rPr lang="en-US" dirty="0"/>
              <a:t>Newspaper articles about the team</a:t>
            </a:r>
          </a:p>
          <a:p>
            <a:endParaRPr lang="en-US" sz="2400" dirty="0"/>
          </a:p>
        </p:txBody>
      </p:sp>
    </p:spTree>
    <p:extLst>
      <p:ext uri="{BB962C8B-B14F-4D97-AF65-F5344CB8AC3E}">
        <p14:creationId xmlns:p14="http://schemas.microsoft.com/office/powerpoint/2010/main" val="34570727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920D1-5A24-4043-979C-BFECD25E7F64}"/>
              </a:ext>
            </a:extLst>
          </p:cNvPr>
          <p:cNvSpPr>
            <a:spLocks noGrp="1"/>
          </p:cNvSpPr>
          <p:nvPr>
            <p:ph type="title"/>
          </p:nvPr>
        </p:nvSpPr>
        <p:spPr/>
        <p:txBody>
          <a:bodyPr/>
          <a:lstStyle/>
          <a:p>
            <a:r>
              <a:rPr lang="en-US" dirty="0"/>
              <a:t>Judges Handouts</a:t>
            </a:r>
          </a:p>
        </p:txBody>
      </p:sp>
      <p:sp>
        <p:nvSpPr>
          <p:cNvPr id="3" name="Content Placeholder 2">
            <a:extLst>
              <a:ext uri="{FF2B5EF4-FFF2-40B4-BE49-F238E27FC236}">
                <a16:creationId xmlns:a16="http://schemas.microsoft.com/office/drawing/2014/main" id="{AFD19D60-80FF-4DF9-97EE-38E7B7B08E54}"/>
              </a:ext>
            </a:extLst>
          </p:cNvPr>
          <p:cNvSpPr>
            <a:spLocks noGrp="1"/>
          </p:cNvSpPr>
          <p:nvPr>
            <p:ph idx="1"/>
          </p:nvPr>
        </p:nvSpPr>
        <p:spPr>
          <a:xfrm>
            <a:off x="411263" y="1701197"/>
            <a:ext cx="5527200" cy="4023360"/>
          </a:xfrm>
        </p:spPr>
        <p:txBody>
          <a:bodyPr>
            <a:normAutofit fontScale="92500" lnSpcReduction="10000"/>
          </a:bodyPr>
          <a:lstStyle/>
          <a:p>
            <a:r>
              <a:rPr lang="en-US" sz="1800" dirty="0"/>
              <a:t>Teams can create handouts to give to their judges where allowed.</a:t>
            </a:r>
          </a:p>
          <a:p>
            <a:r>
              <a:rPr lang="en-US" sz="1800" dirty="0"/>
              <a:t>Judges handouts can be used to highlight the main points of the team’s presentation and to remind the judges of the team</a:t>
            </a:r>
          </a:p>
          <a:p>
            <a:r>
              <a:rPr lang="en-US" sz="1800" dirty="0"/>
              <a:t>Design the judges handouts to be a quick reminder of the presentation</a:t>
            </a:r>
          </a:p>
          <a:p>
            <a:r>
              <a:rPr lang="en-US" sz="1800" dirty="0"/>
              <a:t>Do not include long paragraphs explaining the team’s project</a:t>
            </a:r>
          </a:p>
          <a:p>
            <a:r>
              <a:rPr lang="en-US" sz="1800" dirty="0"/>
              <a:t>Consider the judging rubric when designing the judges handouts</a:t>
            </a:r>
          </a:p>
          <a:p>
            <a:r>
              <a:rPr lang="en-US" sz="1800" dirty="0"/>
              <a:t>Be creative! For our Animal Allies season, we made hexagon shaped handouts to represent honeycomb since our project was related to bees.</a:t>
            </a:r>
          </a:p>
        </p:txBody>
      </p:sp>
      <p:sp>
        <p:nvSpPr>
          <p:cNvPr id="4" name="Footer Placeholder 3">
            <a:extLst>
              <a:ext uri="{FF2B5EF4-FFF2-40B4-BE49-F238E27FC236}">
                <a16:creationId xmlns:a16="http://schemas.microsoft.com/office/drawing/2014/main" id="{EBD86A43-8FDB-4A98-A7AE-42BC89AFC091}"/>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40F73A77-80A6-4AC6-A056-CC13D936672A}"/>
              </a:ext>
            </a:extLst>
          </p:cNvPr>
          <p:cNvSpPr>
            <a:spLocks noGrp="1"/>
          </p:cNvSpPr>
          <p:nvPr>
            <p:ph type="sldNum" sz="quarter" idx="12"/>
          </p:nvPr>
        </p:nvSpPr>
        <p:spPr/>
        <p:txBody>
          <a:bodyPr/>
          <a:lstStyle/>
          <a:p>
            <a:fld id="{6D22F896-40B5-4ADD-8801-0D06FADFA095}" type="slidenum">
              <a:rPr lang="en-US" smtClean="0"/>
              <a:t>12</a:t>
            </a:fld>
            <a:endParaRPr lang="en-US" dirty="0"/>
          </a:p>
        </p:txBody>
      </p:sp>
      <p:pic>
        <p:nvPicPr>
          <p:cNvPr id="11" name="Picture 10"/>
          <p:cNvPicPr>
            <a:picLocks noChangeAspect="1"/>
          </p:cNvPicPr>
          <p:nvPr/>
        </p:nvPicPr>
        <p:blipFill>
          <a:blip r:embed="rId2"/>
          <a:stretch>
            <a:fillRect/>
          </a:stretch>
        </p:blipFill>
        <p:spPr>
          <a:xfrm>
            <a:off x="6196369" y="2612926"/>
            <a:ext cx="2457950" cy="2316145"/>
          </a:xfrm>
          <a:prstGeom prst="rect">
            <a:avLst/>
          </a:prstGeom>
        </p:spPr>
      </p:pic>
    </p:spTree>
    <p:extLst>
      <p:ext uri="{BB962C8B-B14F-4D97-AF65-F5344CB8AC3E}">
        <p14:creationId xmlns:p14="http://schemas.microsoft.com/office/powerpoint/2010/main" val="3647903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p:txBody>
          <a:bodyPr>
            <a:normAutofit/>
          </a:bodyPr>
          <a:lstStyle/>
          <a:p>
            <a:r>
              <a:rPr lang="en-US" sz="1800" dirty="0"/>
              <a:t>This lesson was written by Team 3659 NeXT GEN</a:t>
            </a:r>
          </a:p>
          <a:p>
            <a:r>
              <a:rPr lang="en-US" sz="1800" dirty="0"/>
              <a:t>You can contact Team 3659 NeXT GEN through their Facebook page: Garrett County FIRST LEGO League Team 3659. </a:t>
            </a:r>
          </a:p>
          <a:p>
            <a:r>
              <a:rPr lang="en-US" sz="1800" dirty="0"/>
              <a:t>More lessons available at </a:t>
            </a:r>
            <a:r>
              <a:rPr lang="en-US" sz="1800" dirty="0">
                <a:hlinkClick r:id="rId2"/>
              </a:rPr>
              <a:t>www.ev3lesssons.com</a:t>
            </a:r>
            <a:r>
              <a:rPr lang="en-US" sz="1800" dirty="0"/>
              <a:t> and </a:t>
            </a:r>
            <a:r>
              <a:rPr lang="en-US" sz="1800" dirty="0">
                <a:hlinkClick r:id="rId3"/>
              </a:rPr>
              <a:t>www.flltutorials.com</a:t>
            </a:r>
            <a:endParaRPr lang="en-US" sz="1800" dirty="0"/>
          </a:p>
          <a:p>
            <a:pPr marL="0" indent="0">
              <a:buNone/>
            </a:pPr>
            <a:endParaRPr lang="en-US" sz="1800" dirty="0"/>
          </a:p>
          <a:p>
            <a:pPr marL="0" indent="0">
              <a:buNone/>
            </a:pPr>
            <a:endParaRPr lang="en-US" sz="1800" dirty="0"/>
          </a:p>
          <a:p>
            <a:endParaRPr lang="en-US" sz="1800" dirty="0"/>
          </a:p>
          <a:p>
            <a:endParaRPr lang="en-US" sz="1800" dirty="0"/>
          </a:p>
        </p:txBody>
      </p:sp>
      <p:sp>
        <p:nvSpPr>
          <p:cNvPr id="4" name="Footer Placeholder 3"/>
          <p:cNvSpPr>
            <a:spLocks noGrp="1"/>
          </p:cNvSpPr>
          <p:nvPr>
            <p:ph type="ftr" sz="quarter" idx="11"/>
          </p:nvPr>
        </p:nvSpPr>
        <p:spPr/>
        <p:txBody>
          <a:bodyPr/>
          <a:lstStyle/>
          <a:p>
            <a:r>
              <a:rPr lang="en-US" dirty="0"/>
              <a:t>© 2023, </a:t>
            </a:r>
            <a:r>
              <a:rPr lang="en-US" dirty="0" err="1"/>
              <a:t>FLLTutorials.com</a:t>
            </a:r>
            <a:r>
              <a:rPr lang="en-US" dirty="0"/>
              <a:t>. Last Edit 5/29/2023</a:t>
            </a:r>
          </a:p>
        </p:txBody>
      </p:sp>
      <p:sp>
        <p:nvSpPr>
          <p:cNvPr id="5" name="Slide Number Placeholder 4"/>
          <p:cNvSpPr>
            <a:spLocks noGrp="1"/>
          </p:cNvSpPr>
          <p:nvPr>
            <p:ph type="sldNum" sz="quarter" idx="12"/>
          </p:nvPr>
        </p:nvSpPr>
        <p:spPr/>
        <p:txBody>
          <a:bodyPr/>
          <a:lstStyle/>
          <a:p>
            <a:fld id="{6D22F896-40B5-4ADD-8801-0D06FADFA095}" type="slidenum">
              <a:rPr lang="en-US" smtClean="0"/>
              <a:t>13</a:t>
            </a:fld>
            <a:endParaRPr lang="en-US" dirty="0"/>
          </a:p>
        </p:txBody>
      </p:sp>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9379" t="11606" r="9183" b="11463"/>
          <a:stretch/>
        </p:blipFill>
        <p:spPr>
          <a:xfrm>
            <a:off x="241739" y="3890368"/>
            <a:ext cx="8620008" cy="2087099"/>
          </a:xfrm>
          <a:prstGeom prst="rect">
            <a:avLst/>
          </a:prstGeom>
        </p:spPr>
      </p:pic>
    </p:spTree>
    <p:extLst>
      <p:ext uri="{BB962C8B-B14F-4D97-AF65-F5344CB8AC3E}">
        <p14:creationId xmlns:p14="http://schemas.microsoft.com/office/powerpoint/2010/main" val="98505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 The author</a:t>
            </a:r>
          </a:p>
        </p:txBody>
      </p:sp>
      <p:sp>
        <p:nvSpPr>
          <p:cNvPr id="3" name="Content Placeholder 2"/>
          <p:cNvSpPr>
            <a:spLocks noGrp="1"/>
          </p:cNvSpPr>
          <p:nvPr>
            <p:ph idx="1"/>
          </p:nvPr>
        </p:nvSpPr>
        <p:spPr>
          <a:xfrm>
            <a:off x="400989" y="1509368"/>
            <a:ext cx="4104230" cy="4478554"/>
          </a:xfrm>
        </p:spPr>
        <p:txBody>
          <a:bodyPr>
            <a:noAutofit/>
          </a:bodyPr>
          <a:lstStyle/>
          <a:p>
            <a:pPr>
              <a:lnSpc>
                <a:spcPct val="150000"/>
              </a:lnSpc>
              <a:buFont typeface="Wingdings" panose="05000000000000000000" pitchFamily="2" charset="2"/>
              <a:buChar char="§"/>
            </a:pPr>
            <a:r>
              <a:rPr lang="en-US" sz="1600" dirty="0">
                <a:solidFill>
                  <a:schemeClr val="tx1"/>
                </a:solidFill>
              </a:rPr>
              <a:t>Middle school team from Garrett County, Maryland</a:t>
            </a:r>
          </a:p>
          <a:p>
            <a:pPr>
              <a:lnSpc>
                <a:spcPct val="150000"/>
              </a:lnSpc>
              <a:buFont typeface="Wingdings" panose="05000000000000000000" pitchFamily="2" charset="2"/>
              <a:buChar char="§"/>
            </a:pPr>
            <a:r>
              <a:rPr lang="en-US" sz="1600" dirty="0">
                <a:solidFill>
                  <a:schemeClr val="tx1"/>
                </a:solidFill>
              </a:rPr>
              <a:t>13 years in FIRST LEGO League (including competing in International Tournaments)</a:t>
            </a:r>
          </a:p>
          <a:p>
            <a:pPr>
              <a:lnSpc>
                <a:spcPct val="150000"/>
              </a:lnSpc>
              <a:buFont typeface="Wingdings" panose="05000000000000000000" pitchFamily="2" charset="2"/>
              <a:buChar char="§"/>
            </a:pPr>
            <a:r>
              <a:rPr lang="en-US" sz="1600" dirty="0">
                <a:solidFill>
                  <a:schemeClr val="tx1"/>
                </a:solidFill>
              </a:rPr>
              <a:t>First place 2013 Global Innovation Award for the Gramma </a:t>
            </a:r>
            <a:r>
              <a:rPr lang="en-US" sz="1600" dirty="0" err="1">
                <a:solidFill>
                  <a:schemeClr val="tx1"/>
                </a:solidFill>
              </a:rPr>
              <a:t>Jamma</a:t>
            </a:r>
            <a:endParaRPr lang="en-US" sz="1600" dirty="0">
              <a:solidFill>
                <a:schemeClr val="tx1"/>
              </a:solidFill>
            </a:endParaRPr>
          </a:p>
          <a:p>
            <a:pPr>
              <a:lnSpc>
                <a:spcPct val="150000"/>
              </a:lnSpc>
              <a:buFont typeface="Wingdings" panose="05000000000000000000" pitchFamily="2" charset="2"/>
              <a:buChar char="§"/>
            </a:pPr>
            <a:r>
              <a:rPr lang="en-US" sz="1600" dirty="0">
                <a:solidFill>
                  <a:schemeClr val="tx1"/>
                </a:solidFill>
              </a:rPr>
              <a:t>Top 20 GIA Semi-Finalist in 2017 for innovative solution, </a:t>
            </a:r>
            <a:r>
              <a:rPr lang="en-US" sz="1600" dirty="0" err="1">
                <a:solidFill>
                  <a:schemeClr val="tx1"/>
                </a:solidFill>
              </a:rPr>
              <a:t>BeeHaven</a:t>
            </a:r>
            <a:endParaRPr lang="en-US" sz="1600" dirty="0">
              <a:solidFill>
                <a:schemeClr val="tx1"/>
              </a:solidFill>
            </a:endParaRPr>
          </a:p>
          <a:p>
            <a:pPr>
              <a:lnSpc>
                <a:spcPct val="150000"/>
              </a:lnSpc>
              <a:buFont typeface="Wingdings" panose="05000000000000000000" pitchFamily="2" charset="2"/>
              <a:buChar char="§"/>
            </a:pPr>
            <a:r>
              <a:rPr lang="en-US" sz="1600" dirty="0">
                <a:solidFill>
                  <a:schemeClr val="tx1"/>
                </a:solidFill>
              </a:rPr>
              <a:t>First Place Innovative Solution at Mountain State Invitational in 2017</a:t>
            </a:r>
          </a:p>
        </p:txBody>
      </p:sp>
      <p:sp>
        <p:nvSpPr>
          <p:cNvPr id="4" name="Footer Placeholder 3"/>
          <p:cNvSpPr>
            <a:spLocks noGrp="1"/>
          </p:cNvSpPr>
          <p:nvPr>
            <p:ph type="ftr" sz="quarter" idx="11"/>
          </p:nvPr>
        </p:nvSpPr>
        <p:spPr/>
        <p:txBody>
          <a:bodyPr/>
          <a:lstStyle/>
          <a:p>
            <a:r>
              <a:rPr lang="en-US"/>
              <a:t>© 2023, FLLTutorials.com. Last Edit 5/29/2023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2</a:t>
            </a:fld>
            <a:endParaRPr lang="en-US" dirty="0"/>
          </a:p>
        </p:txBody>
      </p:sp>
      <p:pic>
        <p:nvPicPr>
          <p:cNvPr id="10" name="Picture 9">
            <a:extLst>
              <a:ext uri="{FF2B5EF4-FFF2-40B4-BE49-F238E27FC236}">
                <a16:creationId xmlns:a16="http://schemas.microsoft.com/office/drawing/2014/main" id="{ACD91645-228F-4215-BAD4-320E2B349257}"/>
              </a:ext>
            </a:extLst>
          </p:cNvPr>
          <p:cNvPicPr>
            <a:picLocks noChangeAspect="1"/>
          </p:cNvPicPr>
          <p:nvPr/>
        </p:nvPicPr>
        <p:blipFill rotWithShape="1">
          <a:blip r:embed="rId2"/>
          <a:srcRect l="10786" t="10395" r="4615" b="33732"/>
          <a:stretch/>
        </p:blipFill>
        <p:spPr>
          <a:xfrm>
            <a:off x="4573190" y="4603515"/>
            <a:ext cx="4305567" cy="1600630"/>
          </a:xfrm>
          <a:prstGeom prst="rect">
            <a:avLst/>
          </a:prstGeom>
        </p:spPr>
      </p:pic>
      <p:pic>
        <p:nvPicPr>
          <p:cNvPr id="8" name="Picture 7"/>
          <p:cNvPicPr>
            <a:picLocks noChangeAspect="1"/>
          </p:cNvPicPr>
          <p:nvPr/>
        </p:nvPicPr>
        <p:blipFill rotWithShape="1">
          <a:blip r:embed="rId3"/>
          <a:srcRect t="14009" b="1537"/>
          <a:stretch/>
        </p:blipFill>
        <p:spPr>
          <a:xfrm>
            <a:off x="4573189" y="1888508"/>
            <a:ext cx="4347343" cy="2539455"/>
          </a:xfrm>
          <a:prstGeom prst="rect">
            <a:avLst/>
          </a:prstGeom>
        </p:spPr>
      </p:pic>
    </p:spTree>
    <p:extLst>
      <p:ext uri="{BB962C8B-B14F-4D97-AF65-F5344CB8AC3E}">
        <p14:creationId xmlns:p14="http://schemas.microsoft.com/office/powerpoint/2010/main" val="572191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Start with the Project Rubric</a:t>
            </a:r>
          </a:p>
        </p:txBody>
      </p:sp>
      <p:sp>
        <p:nvSpPr>
          <p:cNvPr id="3" name="Content Placeholder 2">
            <a:extLst>
              <a:ext uri="{FF2B5EF4-FFF2-40B4-BE49-F238E27FC236}">
                <a16:creationId xmlns:a16="http://schemas.microsoft.com/office/drawing/2014/main" id="{7B4AF039-99F0-436E-8530-E93DEC9EBFCE}"/>
              </a:ext>
            </a:extLst>
          </p:cNvPr>
          <p:cNvSpPr>
            <a:spLocks noGrp="1"/>
          </p:cNvSpPr>
          <p:nvPr>
            <p:ph idx="1"/>
          </p:nvPr>
        </p:nvSpPr>
        <p:spPr>
          <a:xfrm>
            <a:off x="452063" y="1614056"/>
            <a:ext cx="5528323" cy="4323572"/>
          </a:xfrm>
        </p:spPr>
        <p:txBody>
          <a:bodyPr>
            <a:normAutofit/>
          </a:bodyPr>
          <a:lstStyle/>
          <a:p>
            <a:pPr>
              <a:lnSpc>
                <a:spcPct val="150000"/>
              </a:lnSpc>
            </a:pPr>
            <a:r>
              <a:rPr lang="en-US" sz="1600" dirty="0">
                <a:solidFill>
                  <a:schemeClr val="tx1"/>
                </a:solidFill>
              </a:rPr>
              <a:t>Start by examining the FIRST LEGO League Innovation Project rubric.</a:t>
            </a:r>
          </a:p>
          <a:p>
            <a:pPr>
              <a:lnSpc>
                <a:spcPct val="150000"/>
              </a:lnSpc>
            </a:pPr>
            <a:r>
              <a:rPr lang="en-US" sz="1600" dirty="0">
                <a:solidFill>
                  <a:schemeClr val="tx1"/>
                </a:solidFill>
              </a:rPr>
              <a:t>We recommend writing a script for the presentation that includes everything that is required in the Project Rubric.</a:t>
            </a:r>
          </a:p>
          <a:p>
            <a:pPr>
              <a:lnSpc>
                <a:spcPct val="150000"/>
              </a:lnSpc>
            </a:pPr>
            <a:r>
              <a:rPr lang="en-US" sz="1600" dirty="0">
                <a:solidFill>
                  <a:schemeClr val="tx1"/>
                </a:solidFill>
              </a:rPr>
              <a:t>Highlight the 5 key areas – Identify, Design, Create, Iterate and Communicate</a:t>
            </a:r>
          </a:p>
          <a:p>
            <a:pPr>
              <a:lnSpc>
                <a:spcPct val="150000"/>
              </a:lnSpc>
            </a:pPr>
            <a:r>
              <a:rPr lang="en-US" sz="1600" dirty="0">
                <a:solidFill>
                  <a:schemeClr val="tx1"/>
                </a:solidFill>
              </a:rPr>
              <a:t>You must cover all 5 areas in your 5 minute presentation</a:t>
            </a:r>
          </a:p>
          <a:p>
            <a:r>
              <a:rPr lang="en-US" sz="1600" dirty="0">
                <a:solidFill>
                  <a:schemeClr val="tx1"/>
                </a:solidFill>
              </a:rPr>
              <a:t>You can watch our video of our research project presentation at </a:t>
            </a:r>
            <a:r>
              <a:rPr lang="en-US" sz="1600" dirty="0">
                <a:solidFill>
                  <a:schemeClr val="tx1"/>
                </a:solidFill>
                <a:hlinkClick r:id="rId2"/>
              </a:rPr>
              <a:t>https://youtu.be/lbN3kgpQIOU</a:t>
            </a:r>
            <a:r>
              <a:rPr lang="en-US" sz="1600" dirty="0">
                <a:solidFill>
                  <a:schemeClr val="tx1"/>
                </a:solidFill>
              </a:rPr>
              <a:t> (Note: This video is for an older rubric)</a:t>
            </a:r>
          </a:p>
          <a:p>
            <a:pPr marL="0" indent="0">
              <a:buNone/>
            </a:pPr>
            <a:endParaRPr lang="en-US" sz="1600" dirty="0"/>
          </a:p>
          <a:p>
            <a:endParaRPr lang="en-US" dirty="0"/>
          </a:p>
        </p:txBody>
      </p:sp>
      <p:sp>
        <p:nvSpPr>
          <p:cNvPr id="4" name="Footer Placeholder 3">
            <a:extLst>
              <a:ext uri="{FF2B5EF4-FFF2-40B4-BE49-F238E27FC236}">
                <a16:creationId xmlns:a16="http://schemas.microsoft.com/office/drawing/2014/main" id="{5E87518E-56FF-44FC-822A-E5C87BF2650A}"/>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DBF76E21-0758-46E9-A9C9-1D73E9EC9F9C}"/>
              </a:ext>
            </a:extLst>
          </p:cNvPr>
          <p:cNvSpPr>
            <a:spLocks noGrp="1"/>
          </p:cNvSpPr>
          <p:nvPr>
            <p:ph type="sldNum" sz="quarter" idx="12"/>
          </p:nvPr>
        </p:nvSpPr>
        <p:spPr/>
        <p:txBody>
          <a:bodyPr/>
          <a:lstStyle/>
          <a:p>
            <a:fld id="{6D22F896-40B5-4ADD-8801-0D06FADFA095}" type="slidenum">
              <a:rPr lang="en-US" smtClean="0"/>
              <a:t>3</a:t>
            </a:fld>
            <a:endParaRPr lang="en-US" dirty="0"/>
          </a:p>
        </p:txBody>
      </p:sp>
      <p:pic>
        <p:nvPicPr>
          <p:cNvPr id="6" name="Picture 5" descr="Table&#10;&#10;Description automatically generated">
            <a:extLst>
              <a:ext uri="{FF2B5EF4-FFF2-40B4-BE49-F238E27FC236}">
                <a16:creationId xmlns:a16="http://schemas.microsoft.com/office/drawing/2014/main" id="{AE05E2E1-0815-FDBB-FDB9-3083986CCE44}"/>
              </a:ext>
            </a:extLst>
          </p:cNvPr>
          <p:cNvPicPr>
            <a:picLocks noChangeAspect="1"/>
          </p:cNvPicPr>
          <p:nvPr/>
        </p:nvPicPr>
        <p:blipFill>
          <a:blip r:embed="rId3"/>
          <a:stretch>
            <a:fillRect/>
          </a:stretch>
        </p:blipFill>
        <p:spPr>
          <a:xfrm>
            <a:off x="5912624" y="1728297"/>
            <a:ext cx="2985247" cy="2375003"/>
          </a:xfrm>
          <a:prstGeom prst="rect">
            <a:avLst/>
          </a:prstGeom>
        </p:spPr>
      </p:pic>
    </p:spTree>
    <p:extLst>
      <p:ext uri="{BB962C8B-B14F-4D97-AF65-F5344CB8AC3E}">
        <p14:creationId xmlns:p14="http://schemas.microsoft.com/office/powerpoint/2010/main" val="653111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BD5E8-7E42-45F1-924D-F9E1DB87189E}"/>
              </a:ext>
            </a:extLst>
          </p:cNvPr>
          <p:cNvSpPr>
            <a:spLocks noGrp="1"/>
          </p:cNvSpPr>
          <p:nvPr>
            <p:ph type="title"/>
          </p:nvPr>
        </p:nvSpPr>
        <p:spPr/>
        <p:txBody>
          <a:bodyPr/>
          <a:lstStyle/>
          <a:p>
            <a:r>
              <a:rPr lang="en-US" dirty="0"/>
              <a:t>IDENTIFY</a:t>
            </a:r>
          </a:p>
        </p:txBody>
      </p:sp>
      <p:sp>
        <p:nvSpPr>
          <p:cNvPr id="4" name="Footer Placeholder 3">
            <a:extLst>
              <a:ext uri="{FF2B5EF4-FFF2-40B4-BE49-F238E27FC236}">
                <a16:creationId xmlns:a16="http://schemas.microsoft.com/office/drawing/2014/main" id="{6C09A971-D695-4F69-804C-90686C1BF3E9}"/>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92796A4A-F15D-4AA5-9914-947844ADC794}"/>
              </a:ext>
            </a:extLst>
          </p:cNvPr>
          <p:cNvSpPr>
            <a:spLocks noGrp="1"/>
          </p:cNvSpPr>
          <p:nvPr>
            <p:ph type="sldNum" sz="quarter" idx="12"/>
          </p:nvPr>
        </p:nvSpPr>
        <p:spPr/>
        <p:txBody>
          <a:bodyPr/>
          <a:lstStyle/>
          <a:p>
            <a:fld id="{6D22F896-40B5-4ADD-8801-0D06FADFA095}" type="slidenum">
              <a:rPr lang="en-US" smtClean="0"/>
              <a:t>4</a:t>
            </a:fld>
            <a:endParaRPr lang="en-US" dirty="0"/>
          </a:p>
        </p:txBody>
      </p:sp>
      <p:sp>
        <p:nvSpPr>
          <p:cNvPr id="7" name="Content Placeholder 6">
            <a:extLst>
              <a:ext uri="{FF2B5EF4-FFF2-40B4-BE49-F238E27FC236}">
                <a16:creationId xmlns:a16="http://schemas.microsoft.com/office/drawing/2014/main" id="{2D754231-8161-DF61-812A-435E48832615}"/>
              </a:ext>
            </a:extLst>
          </p:cNvPr>
          <p:cNvSpPr>
            <a:spLocks noGrp="1"/>
          </p:cNvSpPr>
          <p:nvPr>
            <p:ph idx="1"/>
          </p:nvPr>
        </p:nvSpPr>
        <p:spPr/>
        <p:txBody>
          <a:bodyPr>
            <a:normAutofit/>
          </a:bodyPr>
          <a:lstStyle/>
          <a:p>
            <a:r>
              <a:rPr lang="en-US" sz="2400" dirty="0"/>
              <a:t>Identifying a problem is the key step</a:t>
            </a:r>
          </a:p>
          <a:p>
            <a:r>
              <a:rPr lang="en-US" sz="2400" dirty="0"/>
              <a:t>Teams often try to skip this step and pick a solution first</a:t>
            </a:r>
          </a:p>
          <a:p>
            <a:r>
              <a:rPr lang="en-US" sz="2400" dirty="0"/>
              <a:t>Be sure you have a clear problem that you can articulate</a:t>
            </a:r>
          </a:p>
          <a:p>
            <a:r>
              <a:rPr lang="en-US" sz="2400" dirty="0"/>
              <a:t>You need to be able to explain why the problem you picked fits the Challenge prompt for the year</a:t>
            </a:r>
          </a:p>
          <a:p>
            <a:r>
              <a:rPr lang="en-US" sz="2400" dirty="0"/>
              <a:t>While the number of sources is not counted, judges are looking for a variety of high-quality sources</a:t>
            </a:r>
          </a:p>
          <a:p>
            <a:endParaRPr lang="en-US" sz="2400" dirty="0"/>
          </a:p>
        </p:txBody>
      </p:sp>
      <p:pic>
        <p:nvPicPr>
          <p:cNvPr id="9" name="Picture 8" descr="Table&#10;&#10;Description automatically generated">
            <a:extLst>
              <a:ext uri="{FF2B5EF4-FFF2-40B4-BE49-F238E27FC236}">
                <a16:creationId xmlns:a16="http://schemas.microsoft.com/office/drawing/2014/main" id="{91345B78-1321-7ABC-0EEB-AD2F006D9ABF}"/>
              </a:ext>
            </a:extLst>
          </p:cNvPr>
          <p:cNvPicPr>
            <a:picLocks noChangeAspect="1"/>
          </p:cNvPicPr>
          <p:nvPr/>
        </p:nvPicPr>
        <p:blipFill rotWithShape="1">
          <a:blip r:embed="rId2"/>
          <a:srcRect t="11705" b="69960"/>
          <a:stretch/>
        </p:blipFill>
        <p:spPr>
          <a:xfrm>
            <a:off x="-1" y="5034579"/>
            <a:ext cx="9277769" cy="1353337"/>
          </a:xfrm>
          <a:prstGeom prst="rect">
            <a:avLst/>
          </a:prstGeom>
        </p:spPr>
      </p:pic>
    </p:spTree>
    <p:extLst>
      <p:ext uri="{BB962C8B-B14F-4D97-AF65-F5344CB8AC3E}">
        <p14:creationId xmlns:p14="http://schemas.microsoft.com/office/powerpoint/2010/main" val="338757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19E1F-C29F-494C-9A6F-21E9875A74EE}"/>
              </a:ext>
            </a:extLst>
          </p:cNvPr>
          <p:cNvSpPr>
            <a:spLocks noGrp="1"/>
          </p:cNvSpPr>
          <p:nvPr>
            <p:ph type="title"/>
          </p:nvPr>
        </p:nvSpPr>
        <p:spPr/>
        <p:txBody>
          <a:bodyPr/>
          <a:lstStyle/>
          <a:p>
            <a:r>
              <a:rPr lang="en-US" dirty="0"/>
              <a:t>DESIGN</a:t>
            </a:r>
          </a:p>
        </p:txBody>
      </p:sp>
      <p:sp>
        <p:nvSpPr>
          <p:cNvPr id="4" name="Footer Placeholder 3">
            <a:extLst>
              <a:ext uri="{FF2B5EF4-FFF2-40B4-BE49-F238E27FC236}">
                <a16:creationId xmlns:a16="http://schemas.microsoft.com/office/drawing/2014/main" id="{0898A8D2-7D17-4647-8096-DFA34EE5FBAA}"/>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48D59296-B28A-433F-8A59-D428B0F3E953}"/>
              </a:ext>
            </a:extLst>
          </p:cNvPr>
          <p:cNvSpPr>
            <a:spLocks noGrp="1"/>
          </p:cNvSpPr>
          <p:nvPr>
            <p:ph type="sldNum" sz="quarter" idx="12"/>
          </p:nvPr>
        </p:nvSpPr>
        <p:spPr/>
        <p:txBody>
          <a:bodyPr/>
          <a:lstStyle/>
          <a:p>
            <a:fld id="{6D22F896-40B5-4ADD-8801-0D06FADFA095}" type="slidenum">
              <a:rPr lang="en-US" smtClean="0"/>
              <a:t>5</a:t>
            </a:fld>
            <a:endParaRPr lang="en-US" dirty="0"/>
          </a:p>
        </p:txBody>
      </p:sp>
      <p:sp>
        <p:nvSpPr>
          <p:cNvPr id="9" name="Content Placeholder 8">
            <a:extLst>
              <a:ext uri="{FF2B5EF4-FFF2-40B4-BE49-F238E27FC236}">
                <a16:creationId xmlns:a16="http://schemas.microsoft.com/office/drawing/2014/main" id="{7178F7D2-9E4F-3957-99C0-E1E5D88942AB}"/>
              </a:ext>
            </a:extLst>
          </p:cNvPr>
          <p:cNvSpPr>
            <a:spLocks noGrp="1"/>
          </p:cNvSpPr>
          <p:nvPr>
            <p:ph idx="1"/>
          </p:nvPr>
        </p:nvSpPr>
        <p:spPr/>
        <p:txBody>
          <a:bodyPr>
            <a:normAutofit/>
          </a:bodyPr>
          <a:lstStyle/>
          <a:p>
            <a:r>
              <a:rPr lang="en-US" sz="2400" dirty="0"/>
              <a:t>This section asks teams to come up with multiple ideas before picking one</a:t>
            </a:r>
          </a:p>
          <a:p>
            <a:pPr lvl="1"/>
            <a:r>
              <a:rPr lang="en-US" sz="2000" dirty="0"/>
              <a:t>Share with your judges a few of the ideas and how you decided on one.</a:t>
            </a:r>
          </a:p>
          <a:p>
            <a:r>
              <a:rPr lang="en-US" sz="2400" dirty="0"/>
              <a:t>You also need a plan. Plans can vary in type or style, but you need to communicate what your steps were after picking the project</a:t>
            </a:r>
          </a:p>
          <a:p>
            <a:pPr lvl="1"/>
            <a:r>
              <a:rPr lang="en-US" sz="2000" dirty="0"/>
              <a:t>How did you split the work? How did you decide where to research? How did you go about completing the work?</a:t>
            </a:r>
          </a:p>
        </p:txBody>
      </p:sp>
      <p:pic>
        <p:nvPicPr>
          <p:cNvPr id="10" name="Picture 9" descr="Table&#10;&#10;Description automatically generated">
            <a:extLst>
              <a:ext uri="{FF2B5EF4-FFF2-40B4-BE49-F238E27FC236}">
                <a16:creationId xmlns:a16="http://schemas.microsoft.com/office/drawing/2014/main" id="{E52DD373-8BFE-BC54-DE89-46A496FC8BF3}"/>
              </a:ext>
            </a:extLst>
          </p:cNvPr>
          <p:cNvPicPr>
            <a:picLocks noChangeAspect="1"/>
          </p:cNvPicPr>
          <p:nvPr/>
        </p:nvPicPr>
        <p:blipFill rotWithShape="1">
          <a:blip r:embed="rId2"/>
          <a:srcRect t="28981" b="53291"/>
          <a:stretch/>
        </p:blipFill>
        <p:spPr>
          <a:xfrm>
            <a:off x="-8986" y="5002306"/>
            <a:ext cx="9152986" cy="1290917"/>
          </a:xfrm>
          <a:prstGeom prst="rect">
            <a:avLst/>
          </a:prstGeom>
        </p:spPr>
      </p:pic>
    </p:spTree>
    <p:extLst>
      <p:ext uri="{BB962C8B-B14F-4D97-AF65-F5344CB8AC3E}">
        <p14:creationId xmlns:p14="http://schemas.microsoft.com/office/powerpoint/2010/main" val="2589356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19E1F-C29F-494C-9A6F-21E9875A74EE}"/>
              </a:ext>
            </a:extLst>
          </p:cNvPr>
          <p:cNvSpPr>
            <a:spLocks noGrp="1"/>
          </p:cNvSpPr>
          <p:nvPr>
            <p:ph type="title"/>
          </p:nvPr>
        </p:nvSpPr>
        <p:spPr/>
        <p:txBody>
          <a:bodyPr/>
          <a:lstStyle/>
          <a:p>
            <a:r>
              <a:rPr lang="en-US" dirty="0"/>
              <a:t>CREATE</a:t>
            </a:r>
          </a:p>
        </p:txBody>
      </p:sp>
      <p:sp>
        <p:nvSpPr>
          <p:cNvPr id="4" name="Footer Placeholder 3">
            <a:extLst>
              <a:ext uri="{FF2B5EF4-FFF2-40B4-BE49-F238E27FC236}">
                <a16:creationId xmlns:a16="http://schemas.microsoft.com/office/drawing/2014/main" id="{0898A8D2-7D17-4647-8096-DFA34EE5FBAA}"/>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48D59296-B28A-433F-8A59-D428B0F3E953}"/>
              </a:ext>
            </a:extLst>
          </p:cNvPr>
          <p:cNvSpPr>
            <a:spLocks noGrp="1"/>
          </p:cNvSpPr>
          <p:nvPr>
            <p:ph type="sldNum" sz="quarter" idx="12"/>
          </p:nvPr>
        </p:nvSpPr>
        <p:spPr/>
        <p:txBody>
          <a:bodyPr/>
          <a:lstStyle/>
          <a:p>
            <a:fld id="{6D22F896-40B5-4ADD-8801-0D06FADFA095}" type="slidenum">
              <a:rPr lang="en-US" smtClean="0"/>
              <a:t>6</a:t>
            </a:fld>
            <a:endParaRPr lang="en-US" dirty="0"/>
          </a:p>
        </p:txBody>
      </p:sp>
      <p:sp>
        <p:nvSpPr>
          <p:cNvPr id="9" name="Content Placeholder 8">
            <a:extLst>
              <a:ext uri="{FF2B5EF4-FFF2-40B4-BE49-F238E27FC236}">
                <a16:creationId xmlns:a16="http://schemas.microsoft.com/office/drawing/2014/main" id="{7178F7D2-9E4F-3957-99C0-E1E5D88942AB}"/>
              </a:ext>
            </a:extLst>
          </p:cNvPr>
          <p:cNvSpPr>
            <a:spLocks noGrp="1"/>
          </p:cNvSpPr>
          <p:nvPr>
            <p:ph idx="1"/>
          </p:nvPr>
        </p:nvSpPr>
        <p:spPr>
          <a:xfrm>
            <a:off x="448091" y="1505584"/>
            <a:ext cx="8238707" cy="3281570"/>
          </a:xfrm>
        </p:spPr>
        <p:txBody>
          <a:bodyPr>
            <a:normAutofit fontScale="92500"/>
          </a:bodyPr>
          <a:lstStyle/>
          <a:p>
            <a:r>
              <a:rPr lang="en-US" sz="2400" dirty="0"/>
              <a:t>While your solution does not have to be completely original (can be an improvement), you need to show that you spent time thinking about the solution</a:t>
            </a:r>
          </a:p>
          <a:p>
            <a:r>
              <a:rPr lang="en-US" sz="2400" dirty="0"/>
              <a:t>Be prepared to share what it would take to make it a reality one day (have you thought of the materials, the costs, the process?)</a:t>
            </a:r>
          </a:p>
          <a:p>
            <a:r>
              <a:rPr lang="en-US" sz="2400" dirty="0"/>
              <a:t>A prototype model or drawing is required. It can be made from anything (no restrictions). The more detailed your prototype, the higher you score.</a:t>
            </a:r>
          </a:p>
        </p:txBody>
      </p:sp>
      <p:pic>
        <p:nvPicPr>
          <p:cNvPr id="10" name="Picture 9" descr="Table&#10;&#10;Description automatically generated">
            <a:extLst>
              <a:ext uri="{FF2B5EF4-FFF2-40B4-BE49-F238E27FC236}">
                <a16:creationId xmlns:a16="http://schemas.microsoft.com/office/drawing/2014/main" id="{E52DD373-8BFE-BC54-DE89-46A496FC8BF3}"/>
              </a:ext>
            </a:extLst>
          </p:cNvPr>
          <p:cNvPicPr>
            <a:picLocks noChangeAspect="1"/>
          </p:cNvPicPr>
          <p:nvPr/>
        </p:nvPicPr>
        <p:blipFill rotWithShape="1">
          <a:blip r:embed="rId2"/>
          <a:srcRect t="45943" b="35430"/>
          <a:stretch/>
        </p:blipFill>
        <p:spPr>
          <a:xfrm>
            <a:off x="221828" y="5056095"/>
            <a:ext cx="8987053" cy="1331822"/>
          </a:xfrm>
          <a:prstGeom prst="rect">
            <a:avLst/>
          </a:prstGeom>
        </p:spPr>
      </p:pic>
    </p:spTree>
    <p:extLst>
      <p:ext uri="{BB962C8B-B14F-4D97-AF65-F5344CB8AC3E}">
        <p14:creationId xmlns:p14="http://schemas.microsoft.com/office/powerpoint/2010/main" val="2144922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E3B9F-A11F-4E15-BD31-F31BBEBE6A6E}"/>
              </a:ext>
            </a:extLst>
          </p:cNvPr>
          <p:cNvSpPr>
            <a:spLocks noGrp="1"/>
          </p:cNvSpPr>
          <p:nvPr>
            <p:ph type="title"/>
          </p:nvPr>
        </p:nvSpPr>
        <p:spPr/>
        <p:txBody>
          <a:bodyPr/>
          <a:lstStyle/>
          <a:p>
            <a:r>
              <a:rPr lang="en-US" dirty="0"/>
              <a:t>ITERATE</a:t>
            </a:r>
          </a:p>
        </p:txBody>
      </p:sp>
      <p:sp>
        <p:nvSpPr>
          <p:cNvPr id="4" name="Footer Placeholder 3">
            <a:extLst>
              <a:ext uri="{FF2B5EF4-FFF2-40B4-BE49-F238E27FC236}">
                <a16:creationId xmlns:a16="http://schemas.microsoft.com/office/drawing/2014/main" id="{8F697ED3-1C5B-4AC4-84BE-55E0CADDDC5D}"/>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2C73F089-B145-465C-84DD-85FECBB28D3B}"/>
              </a:ext>
            </a:extLst>
          </p:cNvPr>
          <p:cNvSpPr>
            <a:spLocks noGrp="1"/>
          </p:cNvSpPr>
          <p:nvPr>
            <p:ph type="sldNum" sz="quarter" idx="12"/>
          </p:nvPr>
        </p:nvSpPr>
        <p:spPr/>
        <p:txBody>
          <a:bodyPr/>
          <a:lstStyle/>
          <a:p>
            <a:fld id="{6D22F896-40B5-4ADD-8801-0D06FADFA095}" type="slidenum">
              <a:rPr lang="en-US" smtClean="0"/>
              <a:pPr/>
              <a:t>7</a:t>
            </a:fld>
            <a:endParaRPr lang="en-US" dirty="0"/>
          </a:p>
        </p:txBody>
      </p:sp>
      <p:sp>
        <p:nvSpPr>
          <p:cNvPr id="8" name="Content Placeholder 7">
            <a:extLst>
              <a:ext uri="{FF2B5EF4-FFF2-40B4-BE49-F238E27FC236}">
                <a16:creationId xmlns:a16="http://schemas.microsoft.com/office/drawing/2014/main" id="{6922305A-5504-0E49-77E7-2EB674082E1D}"/>
              </a:ext>
            </a:extLst>
          </p:cNvPr>
          <p:cNvSpPr>
            <a:spLocks noGrp="1"/>
          </p:cNvSpPr>
          <p:nvPr>
            <p:ph idx="1"/>
          </p:nvPr>
        </p:nvSpPr>
        <p:spPr/>
        <p:txBody>
          <a:bodyPr>
            <a:normAutofit/>
          </a:bodyPr>
          <a:lstStyle/>
          <a:p>
            <a:r>
              <a:rPr lang="en-US" sz="2400" dirty="0"/>
              <a:t>Iteration is a big component of the Innovation Project</a:t>
            </a:r>
          </a:p>
          <a:p>
            <a:r>
              <a:rPr lang="en-US" sz="2400" dirty="0"/>
              <a:t>Share the solution with as many people as possible – an expert and a user will get you more points</a:t>
            </a:r>
          </a:p>
          <a:p>
            <a:r>
              <a:rPr lang="en-US" sz="2400" dirty="0"/>
              <a:t>Get feedback and then improve your solution</a:t>
            </a:r>
          </a:p>
          <a:p>
            <a:r>
              <a:rPr lang="en-US" sz="2400" dirty="0"/>
              <a:t>Be very clear on whom you shared with and how your solution changed as a result.</a:t>
            </a:r>
          </a:p>
        </p:txBody>
      </p:sp>
      <p:pic>
        <p:nvPicPr>
          <p:cNvPr id="10" name="Picture 9" descr="Table&#10;&#10;Description automatically generated">
            <a:extLst>
              <a:ext uri="{FF2B5EF4-FFF2-40B4-BE49-F238E27FC236}">
                <a16:creationId xmlns:a16="http://schemas.microsoft.com/office/drawing/2014/main" id="{F41195B9-0E39-F0DD-1EBB-9616B17582DC}"/>
              </a:ext>
            </a:extLst>
          </p:cNvPr>
          <p:cNvPicPr>
            <a:picLocks noChangeAspect="1"/>
          </p:cNvPicPr>
          <p:nvPr/>
        </p:nvPicPr>
        <p:blipFill rotWithShape="1">
          <a:blip r:embed="rId2"/>
          <a:srcRect t="62698" b="19324"/>
          <a:stretch/>
        </p:blipFill>
        <p:spPr>
          <a:xfrm>
            <a:off x="361098" y="4620409"/>
            <a:ext cx="8658471" cy="1238389"/>
          </a:xfrm>
          <a:prstGeom prst="rect">
            <a:avLst/>
          </a:prstGeom>
        </p:spPr>
      </p:pic>
    </p:spTree>
    <p:extLst>
      <p:ext uri="{BB962C8B-B14F-4D97-AF65-F5344CB8AC3E}">
        <p14:creationId xmlns:p14="http://schemas.microsoft.com/office/powerpoint/2010/main" val="29699231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E36E6-ED2B-49AA-98EF-06C22ABB5A08}"/>
              </a:ext>
            </a:extLst>
          </p:cNvPr>
          <p:cNvSpPr>
            <a:spLocks noGrp="1"/>
          </p:cNvSpPr>
          <p:nvPr>
            <p:ph type="title"/>
          </p:nvPr>
        </p:nvSpPr>
        <p:spPr/>
        <p:txBody>
          <a:bodyPr/>
          <a:lstStyle/>
          <a:p>
            <a:r>
              <a:rPr lang="en-US" dirty="0"/>
              <a:t>COMMUNICATE</a:t>
            </a:r>
          </a:p>
        </p:txBody>
      </p:sp>
      <p:sp>
        <p:nvSpPr>
          <p:cNvPr id="3" name="Content Placeholder 2">
            <a:extLst>
              <a:ext uri="{FF2B5EF4-FFF2-40B4-BE49-F238E27FC236}">
                <a16:creationId xmlns:a16="http://schemas.microsoft.com/office/drawing/2014/main" id="{F8ED5C00-F6D6-4C0D-9E4A-4D8314AA293F}"/>
              </a:ext>
            </a:extLst>
          </p:cNvPr>
          <p:cNvSpPr>
            <a:spLocks noGrp="1"/>
          </p:cNvSpPr>
          <p:nvPr>
            <p:ph idx="1"/>
          </p:nvPr>
        </p:nvSpPr>
        <p:spPr>
          <a:xfrm>
            <a:off x="448091" y="1505583"/>
            <a:ext cx="4724947" cy="4353215"/>
          </a:xfrm>
        </p:spPr>
        <p:txBody>
          <a:bodyPr>
            <a:normAutofit/>
          </a:bodyPr>
          <a:lstStyle/>
          <a:p>
            <a:r>
              <a:rPr lang="en-US" sz="1600" dirty="0"/>
              <a:t>To earn the most points in this section, you must clearly and effectively communicate all aspects of the rubric including the solution and its impact</a:t>
            </a:r>
          </a:p>
          <a:p>
            <a:r>
              <a:rPr lang="en-US" sz="1600" dirty="0"/>
              <a:t>Engaging presentations can be accomplished in many ways – some teams create a skit, for example</a:t>
            </a:r>
          </a:p>
          <a:p>
            <a:r>
              <a:rPr lang="en-US" sz="1400" dirty="0"/>
              <a:t>Try to memorize your script instead of reading it. Keep the lines short so that they are easy to memorize. </a:t>
            </a:r>
          </a:p>
          <a:p>
            <a:r>
              <a:rPr lang="en-US" sz="1400" dirty="0"/>
              <a:t>Make sure that everyone on the team participates.</a:t>
            </a:r>
          </a:p>
          <a:p>
            <a:r>
              <a:rPr lang="en-US" sz="1400" dirty="0"/>
              <a:t>When a team member is giving their lines, the whole team needs to be engaged.</a:t>
            </a:r>
          </a:p>
        </p:txBody>
      </p:sp>
      <p:sp>
        <p:nvSpPr>
          <p:cNvPr id="4" name="Footer Placeholder 3">
            <a:extLst>
              <a:ext uri="{FF2B5EF4-FFF2-40B4-BE49-F238E27FC236}">
                <a16:creationId xmlns:a16="http://schemas.microsoft.com/office/drawing/2014/main" id="{5DEB6B71-E5F8-410F-AF09-535C8724E8F1}"/>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6B92B7A2-E594-453D-9187-87C106B6D098}"/>
              </a:ext>
            </a:extLst>
          </p:cNvPr>
          <p:cNvSpPr>
            <a:spLocks noGrp="1"/>
          </p:cNvSpPr>
          <p:nvPr>
            <p:ph type="sldNum" sz="quarter" idx="12"/>
          </p:nvPr>
        </p:nvSpPr>
        <p:spPr/>
        <p:txBody>
          <a:bodyPr/>
          <a:lstStyle/>
          <a:p>
            <a:fld id="{6D22F896-40B5-4ADD-8801-0D06FADFA095}" type="slidenum">
              <a:rPr lang="en-US" smtClean="0"/>
              <a:pPr/>
              <a:t>8</a:t>
            </a:fld>
            <a:endParaRPr lang="en-US" dirty="0"/>
          </a:p>
        </p:txBody>
      </p:sp>
      <p:pic>
        <p:nvPicPr>
          <p:cNvPr id="8" name="Picture 7">
            <a:extLst>
              <a:ext uri="{FF2B5EF4-FFF2-40B4-BE49-F238E27FC236}">
                <a16:creationId xmlns:a16="http://schemas.microsoft.com/office/drawing/2014/main" id="{4A50C0E5-A574-462A-9D54-90B37F4BC4D2}"/>
              </a:ext>
            </a:extLst>
          </p:cNvPr>
          <p:cNvPicPr>
            <a:picLocks noChangeAspect="1"/>
          </p:cNvPicPr>
          <p:nvPr/>
        </p:nvPicPr>
        <p:blipFill rotWithShape="1">
          <a:blip r:embed="rId2"/>
          <a:srcRect l="7467"/>
          <a:stretch/>
        </p:blipFill>
        <p:spPr>
          <a:xfrm>
            <a:off x="5451777" y="1772465"/>
            <a:ext cx="3346100" cy="2406971"/>
          </a:xfrm>
          <a:prstGeom prst="rect">
            <a:avLst/>
          </a:prstGeom>
        </p:spPr>
      </p:pic>
      <p:pic>
        <p:nvPicPr>
          <p:cNvPr id="6" name="Picture 5" descr="Table&#10;&#10;Description automatically generated">
            <a:extLst>
              <a:ext uri="{FF2B5EF4-FFF2-40B4-BE49-F238E27FC236}">
                <a16:creationId xmlns:a16="http://schemas.microsoft.com/office/drawing/2014/main" id="{5B93F7CF-7A46-DA58-C0D4-35E0C98926B5}"/>
              </a:ext>
            </a:extLst>
          </p:cNvPr>
          <p:cNvPicPr>
            <a:picLocks noChangeAspect="1"/>
          </p:cNvPicPr>
          <p:nvPr/>
        </p:nvPicPr>
        <p:blipFill rotWithShape="1">
          <a:blip r:embed="rId3"/>
          <a:srcRect t="79665"/>
          <a:stretch/>
        </p:blipFill>
        <p:spPr>
          <a:xfrm>
            <a:off x="448091" y="4885081"/>
            <a:ext cx="9036194" cy="1461911"/>
          </a:xfrm>
          <a:prstGeom prst="rect">
            <a:avLst/>
          </a:prstGeom>
        </p:spPr>
      </p:pic>
    </p:spTree>
    <p:extLst>
      <p:ext uri="{BB962C8B-B14F-4D97-AF65-F5344CB8AC3E}">
        <p14:creationId xmlns:p14="http://schemas.microsoft.com/office/powerpoint/2010/main" val="3949341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5DF81-6E18-4503-B75C-70E8609AEB56}"/>
              </a:ext>
            </a:extLst>
          </p:cNvPr>
          <p:cNvSpPr>
            <a:spLocks noGrp="1"/>
          </p:cNvSpPr>
          <p:nvPr>
            <p:ph type="title"/>
          </p:nvPr>
        </p:nvSpPr>
        <p:spPr/>
        <p:txBody>
          <a:bodyPr/>
          <a:lstStyle/>
          <a:p>
            <a:r>
              <a:rPr lang="en-US" dirty="0"/>
              <a:t>Judges’ Questions</a:t>
            </a:r>
          </a:p>
        </p:txBody>
      </p:sp>
      <p:sp>
        <p:nvSpPr>
          <p:cNvPr id="3" name="Content Placeholder 2">
            <a:extLst>
              <a:ext uri="{FF2B5EF4-FFF2-40B4-BE49-F238E27FC236}">
                <a16:creationId xmlns:a16="http://schemas.microsoft.com/office/drawing/2014/main" id="{2F8FF577-A116-45A3-9EC6-D59AD40D0D4C}"/>
              </a:ext>
            </a:extLst>
          </p:cNvPr>
          <p:cNvSpPr>
            <a:spLocks noGrp="1"/>
          </p:cNvSpPr>
          <p:nvPr>
            <p:ph idx="1"/>
          </p:nvPr>
        </p:nvSpPr>
        <p:spPr>
          <a:xfrm>
            <a:off x="3631914" y="1506686"/>
            <a:ext cx="5029377" cy="4334003"/>
          </a:xfrm>
        </p:spPr>
        <p:txBody>
          <a:bodyPr>
            <a:noAutofit/>
          </a:bodyPr>
          <a:lstStyle/>
          <a:p>
            <a:pPr>
              <a:lnSpc>
                <a:spcPct val="150000"/>
              </a:lnSpc>
              <a:buFont typeface="Wingdings" panose="05000000000000000000" pitchFamily="2" charset="2"/>
              <a:buChar char="§"/>
            </a:pPr>
            <a:r>
              <a:rPr lang="en-US" sz="1200" dirty="0">
                <a:solidFill>
                  <a:schemeClr val="tx1"/>
                </a:solidFill>
              </a:rPr>
              <a:t>After the presentation, judges ask questions. The judges may ask a specific team member or they may ask the whole team. </a:t>
            </a:r>
          </a:p>
          <a:p>
            <a:pPr>
              <a:lnSpc>
                <a:spcPct val="150000"/>
              </a:lnSpc>
              <a:buFont typeface="Wingdings" panose="05000000000000000000" pitchFamily="2" charset="2"/>
              <a:buChar char="§"/>
            </a:pPr>
            <a:r>
              <a:rPr lang="en-US" sz="1200" dirty="0">
                <a:solidFill>
                  <a:schemeClr val="tx1"/>
                </a:solidFill>
              </a:rPr>
              <a:t>Choosing a “captain” for that judging session can be useful. The captain helps direct the questions and makes sure everyone on the team answers a question. </a:t>
            </a:r>
          </a:p>
          <a:p>
            <a:pPr lvl="1">
              <a:lnSpc>
                <a:spcPct val="150000"/>
              </a:lnSpc>
              <a:buFont typeface="Wingdings" panose="05000000000000000000" pitchFamily="2" charset="2"/>
              <a:buChar char="§"/>
            </a:pPr>
            <a:r>
              <a:rPr lang="en-US" sz="1200" dirty="0">
                <a:solidFill>
                  <a:schemeClr val="tx1"/>
                </a:solidFill>
              </a:rPr>
              <a:t>The captain does have to answer a question, too. </a:t>
            </a:r>
          </a:p>
          <a:p>
            <a:pPr lvl="1">
              <a:lnSpc>
                <a:spcPct val="150000"/>
              </a:lnSpc>
              <a:buFont typeface="Wingdings" panose="05000000000000000000" pitchFamily="2" charset="2"/>
              <a:buChar char="§"/>
            </a:pPr>
            <a:r>
              <a:rPr lang="en-US" sz="1200" dirty="0">
                <a:solidFill>
                  <a:schemeClr val="tx1"/>
                </a:solidFill>
              </a:rPr>
              <a:t>Whoever is the captain needs to know what each team member is most comfortable talking about. For example, say the judges ask a question about the existing solutions and why they don’t work. The captain could say, “ I know Sara researched that topic. Sara, would you like to answer the question?”</a:t>
            </a:r>
          </a:p>
          <a:p>
            <a:pPr>
              <a:lnSpc>
                <a:spcPct val="150000"/>
              </a:lnSpc>
              <a:buFont typeface="Wingdings" panose="05000000000000000000" pitchFamily="2" charset="2"/>
              <a:buChar char="§"/>
            </a:pPr>
            <a:r>
              <a:rPr lang="en-US" sz="1200" dirty="0">
                <a:solidFill>
                  <a:schemeClr val="tx1"/>
                </a:solidFill>
              </a:rPr>
              <a:t> You can give the judges additional information if they don’t have any questions. </a:t>
            </a:r>
          </a:p>
          <a:p>
            <a:pPr>
              <a:lnSpc>
                <a:spcPct val="150000"/>
              </a:lnSpc>
              <a:buFont typeface="Wingdings" panose="05000000000000000000" pitchFamily="2" charset="2"/>
              <a:buChar char="§"/>
            </a:pPr>
            <a:r>
              <a:rPr lang="en-US" sz="1200" dirty="0">
                <a:solidFill>
                  <a:schemeClr val="tx1"/>
                </a:solidFill>
              </a:rPr>
              <a:t>Everyone on the team needs to be able to answer questions and when a particular person is answering the entire team should be engaged</a:t>
            </a:r>
            <a:endParaRPr lang="en-US" sz="1200" dirty="0"/>
          </a:p>
        </p:txBody>
      </p:sp>
      <p:sp>
        <p:nvSpPr>
          <p:cNvPr id="4" name="Footer Placeholder 3">
            <a:extLst>
              <a:ext uri="{FF2B5EF4-FFF2-40B4-BE49-F238E27FC236}">
                <a16:creationId xmlns:a16="http://schemas.microsoft.com/office/drawing/2014/main" id="{4711F809-2567-419F-BFA1-997FBFCCF231}"/>
              </a:ext>
            </a:extLst>
          </p:cNvPr>
          <p:cNvSpPr>
            <a:spLocks noGrp="1"/>
          </p:cNvSpPr>
          <p:nvPr>
            <p:ph type="ftr" sz="quarter" idx="11"/>
          </p:nvPr>
        </p:nvSpPr>
        <p:spPr/>
        <p:txBody>
          <a:bodyPr/>
          <a:lstStyle/>
          <a:p>
            <a:r>
              <a:rPr lang="en-US"/>
              <a:t>© 2023, FLLTutorials.com. Last Edit 5/29/2023</a:t>
            </a:r>
            <a:endParaRPr lang="en-US" dirty="0"/>
          </a:p>
        </p:txBody>
      </p:sp>
      <p:sp>
        <p:nvSpPr>
          <p:cNvPr id="5" name="Slide Number Placeholder 4">
            <a:extLst>
              <a:ext uri="{FF2B5EF4-FFF2-40B4-BE49-F238E27FC236}">
                <a16:creationId xmlns:a16="http://schemas.microsoft.com/office/drawing/2014/main" id="{0E8FCF37-E21A-462C-8611-6B79E00A4FE9}"/>
              </a:ext>
            </a:extLst>
          </p:cNvPr>
          <p:cNvSpPr>
            <a:spLocks noGrp="1"/>
          </p:cNvSpPr>
          <p:nvPr>
            <p:ph type="sldNum" sz="quarter" idx="12"/>
          </p:nvPr>
        </p:nvSpPr>
        <p:spPr/>
        <p:txBody>
          <a:bodyPr/>
          <a:lstStyle/>
          <a:p>
            <a:fld id="{6D22F896-40B5-4ADD-8801-0D06FADFA095}" type="slidenum">
              <a:rPr lang="en-US" smtClean="0"/>
              <a:t>9</a:t>
            </a:fld>
            <a:endParaRPr lang="en-US" dirty="0"/>
          </a:p>
        </p:txBody>
      </p:sp>
      <p:pic>
        <p:nvPicPr>
          <p:cNvPr id="6" name="Picture 5">
            <a:extLst>
              <a:ext uri="{FF2B5EF4-FFF2-40B4-BE49-F238E27FC236}">
                <a16:creationId xmlns:a16="http://schemas.microsoft.com/office/drawing/2014/main" id="{3BA1F165-58F1-4EE3-BBFA-F6CD2781A9E5}"/>
              </a:ext>
            </a:extLst>
          </p:cNvPr>
          <p:cNvPicPr>
            <a:picLocks noChangeAspect="1"/>
          </p:cNvPicPr>
          <p:nvPr/>
        </p:nvPicPr>
        <p:blipFill>
          <a:blip r:embed="rId2"/>
          <a:stretch>
            <a:fillRect/>
          </a:stretch>
        </p:blipFill>
        <p:spPr>
          <a:xfrm>
            <a:off x="482709" y="2240783"/>
            <a:ext cx="3097362" cy="2323020"/>
          </a:xfrm>
          <a:prstGeom prst="rect">
            <a:avLst/>
          </a:prstGeom>
        </p:spPr>
      </p:pic>
    </p:spTree>
    <p:extLst>
      <p:ext uri="{BB962C8B-B14F-4D97-AF65-F5344CB8AC3E}">
        <p14:creationId xmlns:p14="http://schemas.microsoft.com/office/powerpoint/2010/main" val="153472533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EngineeringJournal" id="{97721FB4-21DC-6D4C-AC10-5E4545120761}" vid="{EB585347-F0B4-B74F-BF80-5185492EFC1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FLLTutorialsTemplate</Template>
  <TotalTime>30032</TotalTime>
  <Words>1197</Words>
  <Application>Microsoft Macintosh PowerPoint</Application>
  <PresentationFormat>On-screen Show (4:3)</PresentationFormat>
  <Paragraphs>107</Paragraphs>
  <Slides>13</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Gill Sans MT</vt:lpstr>
      <vt:lpstr>Wingdings</vt:lpstr>
      <vt:lpstr>Wingdings 2</vt:lpstr>
      <vt:lpstr>Dividend</vt:lpstr>
      <vt:lpstr>Features of a Good Presentation</vt:lpstr>
      <vt:lpstr>About The author</vt:lpstr>
      <vt:lpstr>Start with the Project Rubric</vt:lpstr>
      <vt:lpstr>IDENTIFY</vt:lpstr>
      <vt:lpstr>DESIGN</vt:lpstr>
      <vt:lpstr>CREATE</vt:lpstr>
      <vt:lpstr>ITERATE</vt:lpstr>
      <vt:lpstr>COMMUNICATE</vt:lpstr>
      <vt:lpstr>Judges’ Questions</vt:lpstr>
      <vt:lpstr>Display Boards</vt:lpstr>
      <vt:lpstr>Team Notebook</vt:lpstr>
      <vt:lpstr>Judges Handouts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Sanjay Seshan</dc:creator>
  <cp:lastModifiedBy>Srinivasan Seshan</cp:lastModifiedBy>
  <cp:revision>169</cp:revision>
  <cp:lastPrinted>2017-08-26T20:05:48Z</cp:lastPrinted>
  <dcterms:created xsi:type="dcterms:W3CDTF">2017-08-13T17:46:18Z</dcterms:created>
  <dcterms:modified xsi:type="dcterms:W3CDTF">2023-05-29T13:18:06Z</dcterms:modified>
</cp:coreProperties>
</file>

<file path=docProps/thumbnail.jpeg>
</file>